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91" r:id="rId2"/>
    <p:sldId id="335" r:id="rId3"/>
    <p:sldId id="386" r:id="rId4"/>
    <p:sldId id="387" r:id="rId5"/>
    <p:sldId id="341" r:id="rId6"/>
    <p:sldId id="369" r:id="rId7"/>
    <p:sldId id="340" r:id="rId8"/>
    <p:sldId id="326" r:id="rId9"/>
    <p:sldId id="327" r:id="rId10"/>
    <p:sldId id="338" r:id="rId11"/>
    <p:sldId id="328" r:id="rId12"/>
    <p:sldId id="281" r:id="rId13"/>
    <p:sldId id="290" r:id="rId14"/>
    <p:sldId id="284" r:id="rId15"/>
    <p:sldId id="285" r:id="rId16"/>
    <p:sldId id="294" r:id="rId17"/>
    <p:sldId id="295" r:id="rId18"/>
    <p:sldId id="296" r:id="rId19"/>
    <p:sldId id="297" r:id="rId20"/>
    <p:sldId id="299" r:id="rId21"/>
    <p:sldId id="300" r:id="rId22"/>
    <p:sldId id="368" r:id="rId23"/>
    <p:sldId id="331" r:id="rId24"/>
    <p:sldId id="333" r:id="rId25"/>
    <p:sldId id="332" r:id="rId26"/>
    <p:sldId id="301" r:id="rId27"/>
    <p:sldId id="302" r:id="rId28"/>
    <p:sldId id="303" r:id="rId29"/>
    <p:sldId id="307" r:id="rId30"/>
    <p:sldId id="308" r:id="rId31"/>
    <p:sldId id="323" r:id="rId32"/>
    <p:sldId id="343" r:id="rId33"/>
    <p:sldId id="305" r:id="rId34"/>
    <p:sldId id="309" r:id="rId35"/>
    <p:sldId id="371" r:id="rId36"/>
    <p:sldId id="373" r:id="rId37"/>
    <p:sldId id="311" r:id="rId38"/>
    <p:sldId id="377" r:id="rId39"/>
    <p:sldId id="313" r:id="rId40"/>
    <p:sldId id="344" r:id="rId41"/>
    <p:sldId id="312" r:id="rId42"/>
    <p:sldId id="372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85" r:id="rId51"/>
    <p:sldId id="381" r:id="rId52"/>
    <p:sldId id="319" r:id="rId53"/>
    <p:sldId id="321" r:id="rId54"/>
    <p:sldId id="339" r:id="rId55"/>
    <p:sldId id="322" r:id="rId56"/>
  </p:sldIdLst>
  <p:sldSz cx="9144000" cy="6858000" type="screen4x3"/>
  <p:notesSz cx="6858000" cy="9144000"/>
  <p:custDataLst>
    <p:tags r:id="rId5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6FACC"/>
    <a:srgbClr val="0033CC"/>
    <a:srgbClr val="E3F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0" autoAdjust="0"/>
  </p:normalViewPr>
  <p:slideViewPr>
    <p:cSldViewPr>
      <p:cViewPr varScale="1">
        <p:scale>
          <a:sx n="93" d="100"/>
          <a:sy n="93" d="100"/>
        </p:scale>
        <p:origin x="5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74C49-7A36-4A3E-BB99-289E0B45EB2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DAAFDED8-8B0D-45C6-AECB-D24B3AEB30E2}">
      <dgm:prSet custT="1"/>
      <dgm:spPr>
        <a:solidFill>
          <a:srgbClr val="EE1E50"/>
        </a:solidFill>
      </dgm:spPr>
      <dgm:t>
        <a:bodyPr/>
        <a:lstStyle/>
        <a:p>
          <a:pPr marR="0" algn="ctr" rtl="0"/>
          <a:r>
            <a:rPr lang="ru-RU" sz="1600" b="1" baseline="0" dirty="0" smtClean="0">
              <a:solidFill>
                <a:schemeClr val="tx1"/>
              </a:solidFill>
              <a:latin typeface="Calibri"/>
            </a:rPr>
            <a:t>Условия для развития способностей</a:t>
          </a:r>
          <a:endParaRPr lang="ru-RU" sz="1600" b="1" dirty="0" smtClean="0">
            <a:solidFill>
              <a:schemeClr val="tx1"/>
            </a:solidFill>
          </a:endParaRPr>
        </a:p>
      </dgm:t>
    </dgm:pt>
    <dgm:pt modelId="{54F1D178-A713-47D8-A055-4A4A005BB235}" type="parTrans" cxnId="{9EACECBC-C9A1-4A66-9081-EFE29CE0EB0A}">
      <dgm:prSet/>
      <dgm:spPr/>
      <dgm:t>
        <a:bodyPr/>
        <a:lstStyle/>
        <a:p>
          <a:endParaRPr lang="ru-RU"/>
        </a:p>
      </dgm:t>
    </dgm:pt>
    <dgm:pt modelId="{2749E17E-CF38-486F-881A-5436785652DF}" type="sibTrans" cxnId="{9EACECBC-C9A1-4A66-9081-EFE29CE0EB0A}">
      <dgm:prSet/>
      <dgm:spPr/>
      <dgm:t>
        <a:bodyPr/>
        <a:lstStyle/>
        <a:p>
          <a:endParaRPr lang="ru-RU"/>
        </a:p>
      </dgm:t>
    </dgm:pt>
    <dgm:pt modelId="{1CA0E78F-E0FB-4E41-96FD-AF0B3E7EDC6A}">
      <dgm:prSet custT="1"/>
      <dgm:spPr>
        <a:solidFill>
          <a:srgbClr val="FFFF00"/>
        </a:solidFill>
      </dgm:spPr>
      <dgm:t>
        <a:bodyPr/>
        <a:lstStyle/>
        <a:p>
          <a:pPr marR="0" algn="ctr" rtl="0"/>
          <a:r>
            <a:rPr lang="ru-RU" sz="1400" b="1" baseline="0" dirty="0" smtClean="0">
              <a:solidFill>
                <a:schemeClr val="tx1"/>
              </a:solidFill>
              <a:latin typeface="Calibri"/>
            </a:rPr>
            <a:t>Эмоциональное отношение к деятельности (положительные эмоции)</a:t>
          </a:r>
          <a:endParaRPr lang="ru-RU" sz="1400" b="1" dirty="0" smtClean="0">
            <a:solidFill>
              <a:schemeClr val="tx1"/>
            </a:solidFill>
          </a:endParaRPr>
        </a:p>
      </dgm:t>
    </dgm:pt>
    <dgm:pt modelId="{CCB63670-1AC8-4E84-816B-EDE48DA2943E}" type="parTrans" cxnId="{199848FF-6E70-43D4-8D2C-5F6BD44960E2}">
      <dgm:prSet/>
      <dgm:spPr/>
      <dgm:t>
        <a:bodyPr/>
        <a:lstStyle/>
        <a:p>
          <a:endParaRPr lang="ru-RU"/>
        </a:p>
      </dgm:t>
    </dgm:pt>
    <dgm:pt modelId="{02166B76-05F1-41D6-A87D-A5450D32CFF0}" type="sibTrans" cxnId="{199848FF-6E70-43D4-8D2C-5F6BD44960E2}">
      <dgm:prSet/>
      <dgm:spPr/>
      <dgm:t>
        <a:bodyPr/>
        <a:lstStyle/>
        <a:p>
          <a:endParaRPr lang="ru-RU"/>
        </a:p>
      </dgm:t>
    </dgm:pt>
    <dgm:pt modelId="{F8C90764-CF81-43ED-80EB-0F89394C4DD7}">
      <dgm:prSet custT="1"/>
      <dgm:spPr>
        <a:solidFill>
          <a:srgbClr val="92D050"/>
        </a:solidFill>
      </dgm:spPr>
      <dgm:t>
        <a:bodyPr/>
        <a:lstStyle/>
        <a:p>
          <a:pPr marR="0" algn="ctr" rtl="0"/>
          <a:r>
            <a:rPr lang="ru-RU" sz="1400" b="1" baseline="0" dirty="0" smtClean="0">
              <a:solidFill>
                <a:schemeClr val="tx1"/>
              </a:solidFill>
              <a:latin typeface="Calibri"/>
            </a:rPr>
            <a:t>Мотивация, воля, познавательная потребность ребенка</a:t>
          </a:r>
          <a:endParaRPr lang="ru-RU" sz="1400" b="1" dirty="0" smtClean="0">
            <a:solidFill>
              <a:schemeClr val="tx1"/>
            </a:solidFill>
          </a:endParaRPr>
        </a:p>
      </dgm:t>
    </dgm:pt>
    <dgm:pt modelId="{8A82BD53-BA0B-4E7D-B680-C4B70801B80C}" type="parTrans" cxnId="{224FEDB4-5499-4B5A-93C6-42488055503D}">
      <dgm:prSet/>
      <dgm:spPr/>
      <dgm:t>
        <a:bodyPr/>
        <a:lstStyle/>
        <a:p>
          <a:endParaRPr lang="ru-RU"/>
        </a:p>
      </dgm:t>
    </dgm:pt>
    <dgm:pt modelId="{F151F962-DE88-4396-A38D-49E4C6C7AC05}" type="sibTrans" cxnId="{224FEDB4-5499-4B5A-93C6-42488055503D}">
      <dgm:prSet/>
      <dgm:spPr/>
      <dgm:t>
        <a:bodyPr/>
        <a:lstStyle/>
        <a:p>
          <a:endParaRPr lang="ru-RU"/>
        </a:p>
      </dgm:t>
    </dgm:pt>
    <dgm:pt modelId="{2B137DC7-E8F4-46C1-9F6F-5CF6AFF4C0DB}">
      <dgm:prSet custT="1"/>
      <dgm:spPr>
        <a:solidFill>
          <a:srgbClr val="FFC000"/>
        </a:solidFill>
      </dgm:spPr>
      <dgm:t>
        <a:bodyPr/>
        <a:lstStyle/>
        <a:p>
          <a:pPr marR="0" algn="ctr" rtl="0"/>
          <a:r>
            <a:rPr lang="ru-RU" sz="1200" b="1" baseline="0" dirty="0" smtClean="0">
              <a:solidFill>
                <a:schemeClr val="tx1"/>
              </a:solidFill>
              <a:latin typeface="Calibri"/>
            </a:rPr>
            <a:t>Социальная значимость и поддержка развития не только специальных способностей, но и  интеллектуальных, творческих способностей  через общественную оценку</a:t>
          </a:r>
          <a:r>
            <a:rPr lang="ru-RU" sz="1200" b="1" baseline="0" dirty="0" smtClean="0">
              <a:latin typeface="Calibri"/>
            </a:rPr>
            <a:t>.</a:t>
          </a:r>
          <a:endParaRPr lang="ru-RU" sz="1200" b="1" dirty="0" smtClean="0"/>
        </a:p>
      </dgm:t>
    </dgm:pt>
    <dgm:pt modelId="{B861BDD3-38BA-4779-B453-71451DE1CC3A}" type="parTrans" cxnId="{D911681A-EF28-4F6A-BC55-BCC51C0DD98A}">
      <dgm:prSet/>
      <dgm:spPr/>
      <dgm:t>
        <a:bodyPr/>
        <a:lstStyle/>
        <a:p>
          <a:endParaRPr lang="ru-RU"/>
        </a:p>
      </dgm:t>
    </dgm:pt>
    <dgm:pt modelId="{2D6F46DB-7E76-4E2D-BA16-FC6A59C3ECB6}" type="sibTrans" cxnId="{D911681A-EF28-4F6A-BC55-BCC51C0DD98A}">
      <dgm:prSet/>
      <dgm:spPr/>
      <dgm:t>
        <a:bodyPr/>
        <a:lstStyle/>
        <a:p>
          <a:endParaRPr lang="ru-RU"/>
        </a:p>
      </dgm:t>
    </dgm:pt>
    <dgm:pt modelId="{CD538706-3211-4544-A916-F377B914DB3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R="0" algn="ctr" rtl="0"/>
          <a:r>
            <a:rPr lang="ru-RU" sz="1400" b="1" baseline="0" dirty="0" smtClean="0">
              <a:solidFill>
                <a:schemeClr val="tx1"/>
              </a:solidFill>
              <a:latin typeface="Calibri"/>
            </a:rPr>
            <a:t>Подражание творческой личности – значимому для ребенка взрослому</a:t>
          </a:r>
          <a:endParaRPr lang="ru-RU" sz="1400" b="1" dirty="0" smtClean="0">
            <a:solidFill>
              <a:schemeClr val="tx1"/>
            </a:solidFill>
          </a:endParaRPr>
        </a:p>
      </dgm:t>
    </dgm:pt>
    <dgm:pt modelId="{1435FC92-88B1-44FE-AFBF-8B45EB12A09B}" type="parTrans" cxnId="{27B56DCA-662B-4DC2-A488-9FB7C8B921D4}">
      <dgm:prSet/>
      <dgm:spPr/>
      <dgm:t>
        <a:bodyPr/>
        <a:lstStyle/>
        <a:p>
          <a:endParaRPr lang="ru-RU"/>
        </a:p>
      </dgm:t>
    </dgm:pt>
    <dgm:pt modelId="{13711CCC-0003-4AEA-AA68-1582ED91FD69}" type="sibTrans" cxnId="{27B56DCA-662B-4DC2-A488-9FB7C8B921D4}">
      <dgm:prSet/>
      <dgm:spPr/>
      <dgm:t>
        <a:bodyPr/>
        <a:lstStyle/>
        <a:p>
          <a:endParaRPr lang="ru-RU"/>
        </a:p>
      </dgm:t>
    </dgm:pt>
    <dgm:pt modelId="{FF69B2BE-E0BA-4630-9F53-65C827FB9B6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R="0" algn="ctr" rtl="0"/>
          <a:r>
            <a:rPr lang="ru-RU" sz="1400" b="1" baseline="0" dirty="0" smtClean="0">
              <a:solidFill>
                <a:schemeClr val="tx1"/>
              </a:solidFill>
              <a:latin typeface="Calibri"/>
            </a:rPr>
            <a:t>Широкий круг общения: включение в различные общности</a:t>
          </a:r>
          <a:endParaRPr lang="ru-RU" sz="1400" b="1" dirty="0" smtClean="0">
            <a:solidFill>
              <a:schemeClr val="tx1"/>
            </a:solidFill>
          </a:endParaRPr>
        </a:p>
      </dgm:t>
    </dgm:pt>
    <dgm:pt modelId="{65A76375-90D8-4A7D-9FA8-75BDC9B07916}" type="parTrans" cxnId="{A7B5E2C0-8747-4F7A-918A-CDADA44C42F8}">
      <dgm:prSet/>
      <dgm:spPr/>
      <dgm:t>
        <a:bodyPr/>
        <a:lstStyle/>
        <a:p>
          <a:endParaRPr lang="ru-RU"/>
        </a:p>
      </dgm:t>
    </dgm:pt>
    <dgm:pt modelId="{7494F338-7824-4508-8D00-A36A49BCC69E}" type="sibTrans" cxnId="{A7B5E2C0-8747-4F7A-918A-CDADA44C42F8}">
      <dgm:prSet/>
      <dgm:spPr/>
      <dgm:t>
        <a:bodyPr/>
        <a:lstStyle/>
        <a:p>
          <a:endParaRPr lang="ru-RU"/>
        </a:p>
      </dgm:t>
    </dgm:pt>
    <dgm:pt modelId="{480701FF-98F1-4908-99E7-50C60D9299C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R="0" algn="ctr" rtl="0"/>
          <a:endParaRPr lang="ru-RU" sz="600" baseline="0" dirty="0" smtClean="0">
            <a:solidFill>
              <a:schemeClr val="tx1"/>
            </a:solidFill>
            <a:latin typeface="Times New Roman"/>
          </a:endParaRPr>
        </a:p>
        <a:p>
          <a:pPr marR="0" algn="ctr" rtl="0"/>
          <a:r>
            <a:rPr lang="ru-RU" sz="1400" b="1" baseline="0" dirty="0" smtClean="0">
              <a:solidFill>
                <a:schemeClr val="tx1"/>
              </a:solidFill>
              <a:latin typeface="Calibri"/>
            </a:rPr>
            <a:t>Нерегламентированная  творческая среда</a:t>
          </a:r>
          <a:endParaRPr lang="ru-RU" sz="1400" b="1" dirty="0" smtClean="0">
            <a:solidFill>
              <a:schemeClr val="tx1"/>
            </a:solidFill>
          </a:endParaRPr>
        </a:p>
      </dgm:t>
    </dgm:pt>
    <dgm:pt modelId="{66C838AE-3985-4776-8CD2-EDC0BAC63B90}" type="parTrans" cxnId="{C0464339-F9C9-4094-A265-0B24DD5B6298}">
      <dgm:prSet/>
      <dgm:spPr/>
      <dgm:t>
        <a:bodyPr/>
        <a:lstStyle/>
        <a:p>
          <a:endParaRPr lang="ru-RU"/>
        </a:p>
      </dgm:t>
    </dgm:pt>
    <dgm:pt modelId="{84E65A28-20EE-4A43-8F95-04BD5DD667A2}" type="sibTrans" cxnId="{C0464339-F9C9-4094-A265-0B24DD5B6298}">
      <dgm:prSet/>
      <dgm:spPr/>
      <dgm:t>
        <a:bodyPr/>
        <a:lstStyle/>
        <a:p>
          <a:endParaRPr lang="ru-RU"/>
        </a:p>
      </dgm:t>
    </dgm:pt>
    <dgm:pt modelId="{8A51F8D9-03CA-485F-913C-B3CD9B3A3E9C}">
      <dgm:prSet custT="1"/>
      <dgm:spPr>
        <a:solidFill>
          <a:srgbClr val="00B050"/>
        </a:solidFill>
      </dgm:spPr>
      <dgm:t>
        <a:bodyPr/>
        <a:lstStyle/>
        <a:p>
          <a:pPr marR="0" algn="ctr" rtl="0">
            <a:lnSpc>
              <a:spcPct val="100000"/>
            </a:lnSpc>
          </a:pPr>
          <a:r>
            <a:rPr lang="ru-RU" sz="1200" b="1" baseline="0" dirty="0" smtClean="0">
              <a:solidFill>
                <a:schemeClr val="tx1"/>
              </a:solidFill>
              <a:latin typeface="Calibri"/>
            </a:rPr>
            <a:t>Демократический стиль отношений, доброжелательный  климат на всех уровнях: (администрация – воспитатель –ребенок – семья)</a:t>
          </a:r>
          <a:endParaRPr lang="ru-RU" sz="1200" b="1" dirty="0" smtClean="0">
            <a:solidFill>
              <a:schemeClr val="tx1"/>
            </a:solidFill>
          </a:endParaRPr>
        </a:p>
      </dgm:t>
    </dgm:pt>
    <dgm:pt modelId="{867F0101-A423-46FA-8236-E7EE315F856E}" type="parTrans" cxnId="{B1342298-DE49-44BD-9549-B9D82CFF8B9B}">
      <dgm:prSet/>
      <dgm:spPr/>
      <dgm:t>
        <a:bodyPr/>
        <a:lstStyle/>
        <a:p>
          <a:endParaRPr lang="ru-RU"/>
        </a:p>
      </dgm:t>
    </dgm:pt>
    <dgm:pt modelId="{068B4677-0B29-417D-A540-01D13F27C112}" type="sibTrans" cxnId="{B1342298-DE49-44BD-9549-B9D82CFF8B9B}">
      <dgm:prSet/>
      <dgm:spPr/>
      <dgm:t>
        <a:bodyPr/>
        <a:lstStyle/>
        <a:p>
          <a:endParaRPr lang="ru-RU"/>
        </a:p>
      </dgm:t>
    </dgm:pt>
    <dgm:pt modelId="{4ACE1B6C-2DA0-4F6C-94C5-017503652A70}">
      <dgm:prSet custT="1"/>
      <dgm:spPr>
        <a:solidFill>
          <a:srgbClr val="D13BC6"/>
        </a:solidFill>
      </dgm:spPr>
      <dgm:t>
        <a:bodyPr/>
        <a:lstStyle/>
        <a:p>
          <a:pPr marR="0" algn="ctr" rtl="0"/>
          <a:r>
            <a:rPr lang="ru-RU" sz="1200" b="1" baseline="0" dirty="0" smtClean="0">
              <a:solidFill>
                <a:schemeClr val="tx1"/>
              </a:solidFill>
              <a:latin typeface="Calibri"/>
            </a:rPr>
            <a:t>Обязательное включение ребенка в практическую деятельность, только в ней ребенок  может осваивать, порождать и применять ее способы</a:t>
          </a:r>
          <a:endParaRPr lang="ru-RU" sz="1200" b="1" dirty="0" smtClean="0">
            <a:solidFill>
              <a:schemeClr val="tx1"/>
            </a:solidFill>
          </a:endParaRPr>
        </a:p>
      </dgm:t>
    </dgm:pt>
    <dgm:pt modelId="{B05C6499-7326-4D6F-9DAA-A101E1F3BC9E}" type="parTrans" cxnId="{4A4C13BB-ADD8-4E56-B820-C6BDB5CEEC01}">
      <dgm:prSet/>
      <dgm:spPr/>
      <dgm:t>
        <a:bodyPr/>
        <a:lstStyle/>
        <a:p>
          <a:endParaRPr lang="ru-RU"/>
        </a:p>
      </dgm:t>
    </dgm:pt>
    <dgm:pt modelId="{7C0B6E9F-16CA-456E-AF9A-7E605179007F}" type="sibTrans" cxnId="{4A4C13BB-ADD8-4E56-B820-C6BDB5CEEC01}">
      <dgm:prSet/>
      <dgm:spPr/>
      <dgm:t>
        <a:bodyPr/>
        <a:lstStyle/>
        <a:p>
          <a:endParaRPr lang="ru-RU"/>
        </a:p>
      </dgm:t>
    </dgm:pt>
    <dgm:pt modelId="{40B1EC8B-0909-4F52-88ED-8BA14ED5AE33}" type="pres">
      <dgm:prSet presAssocID="{27074C49-7A36-4A3E-BB99-289E0B45EB2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C34400-C6B1-45F5-8329-82B825FD92BC}" type="pres">
      <dgm:prSet presAssocID="{DAAFDED8-8B0D-45C6-AECB-D24B3AEB30E2}" presName="centerShape" presStyleLbl="node0" presStyleIdx="0" presStyleCnt="1" custScaleX="147695" custScaleY="108198"/>
      <dgm:spPr/>
      <dgm:t>
        <a:bodyPr/>
        <a:lstStyle/>
        <a:p>
          <a:endParaRPr lang="ru-RU"/>
        </a:p>
      </dgm:t>
    </dgm:pt>
    <dgm:pt modelId="{04832AAE-B30C-46D8-90F3-F9C62A4855A0}" type="pres">
      <dgm:prSet presAssocID="{CCB63670-1AC8-4E84-816B-EDE48DA2943E}" presName="Name9" presStyleLbl="parChTrans1D2" presStyleIdx="0" presStyleCnt="8"/>
      <dgm:spPr/>
      <dgm:t>
        <a:bodyPr/>
        <a:lstStyle/>
        <a:p>
          <a:endParaRPr lang="ru-RU"/>
        </a:p>
      </dgm:t>
    </dgm:pt>
    <dgm:pt modelId="{55B719A5-A41E-43FD-B27F-834A80F1F131}" type="pres">
      <dgm:prSet presAssocID="{CCB63670-1AC8-4E84-816B-EDE48DA2943E}" presName="connTx" presStyleLbl="parChTrans1D2" presStyleIdx="0" presStyleCnt="8"/>
      <dgm:spPr/>
      <dgm:t>
        <a:bodyPr/>
        <a:lstStyle/>
        <a:p>
          <a:endParaRPr lang="ru-RU"/>
        </a:p>
      </dgm:t>
    </dgm:pt>
    <dgm:pt modelId="{0C9B1436-8DC6-422B-85A2-88D057890DD6}" type="pres">
      <dgm:prSet presAssocID="{1CA0E78F-E0FB-4E41-96FD-AF0B3E7EDC6A}" presName="node" presStyleLbl="node1" presStyleIdx="0" presStyleCnt="8" custScaleX="141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89C60-7971-427B-845C-A9B0525C9D8A}" type="pres">
      <dgm:prSet presAssocID="{8A82BD53-BA0B-4E7D-B680-C4B70801B80C}" presName="Name9" presStyleLbl="parChTrans1D2" presStyleIdx="1" presStyleCnt="8"/>
      <dgm:spPr/>
      <dgm:t>
        <a:bodyPr/>
        <a:lstStyle/>
        <a:p>
          <a:endParaRPr lang="ru-RU"/>
        </a:p>
      </dgm:t>
    </dgm:pt>
    <dgm:pt modelId="{5A5F3905-09F2-4BC6-ABE2-14AD6F617311}" type="pres">
      <dgm:prSet presAssocID="{8A82BD53-BA0B-4E7D-B680-C4B70801B80C}" presName="connTx" presStyleLbl="parChTrans1D2" presStyleIdx="1" presStyleCnt="8"/>
      <dgm:spPr/>
      <dgm:t>
        <a:bodyPr/>
        <a:lstStyle/>
        <a:p>
          <a:endParaRPr lang="ru-RU"/>
        </a:p>
      </dgm:t>
    </dgm:pt>
    <dgm:pt modelId="{F3F72B68-F178-4874-A534-B355BD869224}" type="pres">
      <dgm:prSet presAssocID="{F8C90764-CF81-43ED-80EB-0F89394C4DD7}" presName="node" presStyleLbl="node1" presStyleIdx="1" presStyleCnt="8" custScaleX="134800" custScaleY="122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9300D-EC5B-439C-A5CB-71158DD98D01}" type="pres">
      <dgm:prSet presAssocID="{B861BDD3-38BA-4779-B453-71451DE1CC3A}" presName="Name9" presStyleLbl="parChTrans1D2" presStyleIdx="2" presStyleCnt="8"/>
      <dgm:spPr/>
      <dgm:t>
        <a:bodyPr/>
        <a:lstStyle/>
        <a:p>
          <a:endParaRPr lang="ru-RU"/>
        </a:p>
      </dgm:t>
    </dgm:pt>
    <dgm:pt modelId="{413C2341-6925-4981-982C-C35BD670A454}" type="pres">
      <dgm:prSet presAssocID="{B861BDD3-38BA-4779-B453-71451DE1CC3A}" presName="connTx" presStyleLbl="parChTrans1D2" presStyleIdx="2" presStyleCnt="8"/>
      <dgm:spPr/>
      <dgm:t>
        <a:bodyPr/>
        <a:lstStyle/>
        <a:p>
          <a:endParaRPr lang="ru-RU"/>
        </a:p>
      </dgm:t>
    </dgm:pt>
    <dgm:pt modelId="{8F0FA99A-1195-48F2-ACFD-90D06D9C56C9}" type="pres">
      <dgm:prSet presAssocID="{2B137DC7-E8F4-46C1-9F6F-5CF6AFF4C0DB}" presName="node" presStyleLbl="node1" presStyleIdx="2" presStyleCnt="8" custScaleX="172645" custScaleY="137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60D2F-434A-4D1E-A31B-F1ADCAA5A57C}" type="pres">
      <dgm:prSet presAssocID="{1435FC92-88B1-44FE-AFBF-8B45EB12A09B}" presName="Name9" presStyleLbl="parChTrans1D2" presStyleIdx="3" presStyleCnt="8"/>
      <dgm:spPr/>
      <dgm:t>
        <a:bodyPr/>
        <a:lstStyle/>
        <a:p>
          <a:endParaRPr lang="ru-RU"/>
        </a:p>
      </dgm:t>
    </dgm:pt>
    <dgm:pt modelId="{7570F467-3134-4591-9C69-20DAEAA1134B}" type="pres">
      <dgm:prSet presAssocID="{1435FC92-88B1-44FE-AFBF-8B45EB12A09B}" presName="connTx" presStyleLbl="parChTrans1D2" presStyleIdx="3" presStyleCnt="8"/>
      <dgm:spPr/>
      <dgm:t>
        <a:bodyPr/>
        <a:lstStyle/>
        <a:p>
          <a:endParaRPr lang="ru-RU"/>
        </a:p>
      </dgm:t>
    </dgm:pt>
    <dgm:pt modelId="{02B7F0D1-37C7-4DA2-926A-7859C1375EB4}" type="pres">
      <dgm:prSet presAssocID="{CD538706-3211-4544-A916-F377B914DB3D}" presName="node" presStyleLbl="node1" presStyleIdx="3" presStyleCnt="8" custScaleX="139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73E38-C5AC-44C9-B6A4-028CB68A608A}" type="pres">
      <dgm:prSet presAssocID="{65A76375-90D8-4A7D-9FA8-75BDC9B07916}" presName="Name9" presStyleLbl="parChTrans1D2" presStyleIdx="4" presStyleCnt="8"/>
      <dgm:spPr/>
      <dgm:t>
        <a:bodyPr/>
        <a:lstStyle/>
        <a:p>
          <a:endParaRPr lang="ru-RU"/>
        </a:p>
      </dgm:t>
    </dgm:pt>
    <dgm:pt modelId="{CA636128-B25D-44F5-B657-B3156E494BE4}" type="pres">
      <dgm:prSet presAssocID="{65A76375-90D8-4A7D-9FA8-75BDC9B07916}" presName="connTx" presStyleLbl="parChTrans1D2" presStyleIdx="4" presStyleCnt="8"/>
      <dgm:spPr/>
      <dgm:t>
        <a:bodyPr/>
        <a:lstStyle/>
        <a:p>
          <a:endParaRPr lang="ru-RU"/>
        </a:p>
      </dgm:t>
    </dgm:pt>
    <dgm:pt modelId="{6FA18BA1-5FAD-4025-8C31-8D47D0347C2E}" type="pres">
      <dgm:prSet presAssocID="{FF69B2BE-E0BA-4630-9F53-65C827FB9B64}" presName="node" presStyleLbl="node1" presStyleIdx="4" presStyleCnt="8" custScaleX="142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8F596-59CE-4DF9-B4A1-6C82901426E6}" type="pres">
      <dgm:prSet presAssocID="{66C838AE-3985-4776-8CD2-EDC0BAC63B90}" presName="Name9" presStyleLbl="parChTrans1D2" presStyleIdx="5" presStyleCnt="8"/>
      <dgm:spPr/>
      <dgm:t>
        <a:bodyPr/>
        <a:lstStyle/>
        <a:p>
          <a:endParaRPr lang="ru-RU"/>
        </a:p>
      </dgm:t>
    </dgm:pt>
    <dgm:pt modelId="{05B637C2-5B30-4DF9-A9C4-D9359C01B7FD}" type="pres">
      <dgm:prSet presAssocID="{66C838AE-3985-4776-8CD2-EDC0BAC63B90}" presName="connTx" presStyleLbl="parChTrans1D2" presStyleIdx="5" presStyleCnt="8"/>
      <dgm:spPr/>
      <dgm:t>
        <a:bodyPr/>
        <a:lstStyle/>
        <a:p>
          <a:endParaRPr lang="ru-RU"/>
        </a:p>
      </dgm:t>
    </dgm:pt>
    <dgm:pt modelId="{785F1129-5E18-42BC-9A86-D3FA3C2F502A}" type="pres">
      <dgm:prSet presAssocID="{480701FF-98F1-4908-99E7-50C60D9299CD}" presName="node" presStyleLbl="node1" presStyleIdx="5" presStyleCnt="8" custScaleX="176546" custRadScaleRad="103566" custRadScaleInc="11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3B754-B425-4DED-8B5B-80F45FD957F9}" type="pres">
      <dgm:prSet presAssocID="{867F0101-A423-46FA-8236-E7EE315F856E}" presName="Name9" presStyleLbl="parChTrans1D2" presStyleIdx="6" presStyleCnt="8"/>
      <dgm:spPr/>
      <dgm:t>
        <a:bodyPr/>
        <a:lstStyle/>
        <a:p>
          <a:endParaRPr lang="ru-RU"/>
        </a:p>
      </dgm:t>
    </dgm:pt>
    <dgm:pt modelId="{4521DFD5-20FE-4A26-81DB-A26B19FF72C9}" type="pres">
      <dgm:prSet presAssocID="{867F0101-A423-46FA-8236-E7EE315F856E}" presName="connTx" presStyleLbl="parChTrans1D2" presStyleIdx="6" presStyleCnt="8"/>
      <dgm:spPr/>
      <dgm:t>
        <a:bodyPr/>
        <a:lstStyle/>
        <a:p>
          <a:endParaRPr lang="ru-RU"/>
        </a:p>
      </dgm:t>
    </dgm:pt>
    <dgm:pt modelId="{46E7E8D3-E70B-4E71-98AA-DDA1543D631C}" type="pres">
      <dgm:prSet presAssocID="{8A51F8D9-03CA-485F-913C-B3CD9B3A3E9C}" presName="node" presStyleLbl="node1" presStyleIdx="6" presStyleCnt="8" custScaleX="174557" custScaleY="141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D1433-414E-4517-83E6-11A7D208DAC9}" type="pres">
      <dgm:prSet presAssocID="{B05C6499-7326-4D6F-9DAA-A101E1F3BC9E}" presName="Name9" presStyleLbl="parChTrans1D2" presStyleIdx="7" presStyleCnt="8"/>
      <dgm:spPr/>
      <dgm:t>
        <a:bodyPr/>
        <a:lstStyle/>
        <a:p>
          <a:endParaRPr lang="ru-RU"/>
        </a:p>
      </dgm:t>
    </dgm:pt>
    <dgm:pt modelId="{8B8C0E4B-8CD6-43D5-B1F3-D40EC27135B7}" type="pres">
      <dgm:prSet presAssocID="{B05C6499-7326-4D6F-9DAA-A101E1F3BC9E}" presName="connTx" presStyleLbl="parChTrans1D2" presStyleIdx="7" presStyleCnt="8"/>
      <dgm:spPr/>
      <dgm:t>
        <a:bodyPr/>
        <a:lstStyle/>
        <a:p>
          <a:endParaRPr lang="ru-RU"/>
        </a:p>
      </dgm:t>
    </dgm:pt>
    <dgm:pt modelId="{D31D819E-9455-4996-BE96-3131841E72AD}" type="pres">
      <dgm:prSet presAssocID="{4ACE1B6C-2DA0-4F6C-94C5-017503652A70}" presName="node" presStyleLbl="node1" presStyleIdx="7" presStyleCnt="8" custScaleX="160359" custScaleY="134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02D0C-805E-4086-8702-D1F0C00E978F}" type="presOf" srcId="{B05C6499-7326-4D6F-9DAA-A101E1F3BC9E}" destId="{8B8C0E4B-8CD6-43D5-B1F3-D40EC27135B7}" srcOrd="1" destOrd="0" presId="urn:microsoft.com/office/officeart/2005/8/layout/radial1"/>
    <dgm:cxn modelId="{E43455DB-1EEC-477B-B0DC-CD0166653BB7}" type="presOf" srcId="{480701FF-98F1-4908-99E7-50C60D9299CD}" destId="{785F1129-5E18-42BC-9A86-D3FA3C2F502A}" srcOrd="0" destOrd="0" presId="urn:microsoft.com/office/officeart/2005/8/layout/radial1"/>
    <dgm:cxn modelId="{199848FF-6E70-43D4-8D2C-5F6BD44960E2}" srcId="{DAAFDED8-8B0D-45C6-AECB-D24B3AEB30E2}" destId="{1CA0E78F-E0FB-4E41-96FD-AF0B3E7EDC6A}" srcOrd="0" destOrd="0" parTransId="{CCB63670-1AC8-4E84-816B-EDE48DA2943E}" sibTransId="{02166B76-05F1-41D6-A87D-A5450D32CFF0}"/>
    <dgm:cxn modelId="{464185FE-9870-4942-A48E-9CE57835A527}" type="presOf" srcId="{B861BDD3-38BA-4779-B453-71451DE1CC3A}" destId="{E299300D-EC5B-439C-A5CB-71158DD98D01}" srcOrd="0" destOrd="0" presId="urn:microsoft.com/office/officeart/2005/8/layout/radial1"/>
    <dgm:cxn modelId="{B9486840-FEE6-4781-9523-E5E3FFB9C567}" type="presOf" srcId="{1435FC92-88B1-44FE-AFBF-8B45EB12A09B}" destId="{7570F467-3134-4591-9C69-20DAEAA1134B}" srcOrd="1" destOrd="0" presId="urn:microsoft.com/office/officeart/2005/8/layout/radial1"/>
    <dgm:cxn modelId="{ACF04221-04C2-403F-A410-CA3DB470F6D3}" type="presOf" srcId="{8A82BD53-BA0B-4E7D-B680-C4B70801B80C}" destId="{5A5F3905-09F2-4BC6-ABE2-14AD6F617311}" srcOrd="1" destOrd="0" presId="urn:microsoft.com/office/officeart/2005/8/layout/radial1"/>
    <dgm:cxn modelId="{FDE3F185-DF68-4CB3-B723-D6690BA40F3D}" type="presOf" srcId="{B05C6499-7326-4D6F-9DAA-A101E1F3BC9E}" destId="{42AD1433-414E-4517-83E6-11A7D208DAC9}" srcOrd="0" destOrd="0" presId="urn:microsoft.com/office/officeart/2005/8/layout/radial1"/>
    <dgm:cxn modelId="{3850EA15-74BB-4096-AB64-B6713CAFABB5}" type="presOf" srcId="{65A76375-90D8-4A7D-9FA8-75BDC9B07916}" destId="{23C73E38-C5AC-44C9-B6A4-028CB68A608A}" srcOrd="0" destOrd="0" presId="urn:microsoft.com/office/officeart/2005/8/layout/radial1"/>
    <dgm:cxn modelId="{C0464339-F9C9-4094-A265-0B24DD5B6298}" srcId="{DAAFDED8-8B0D-45C6-AECB-D24B3AEB30E2}" destId="{480701FF-98F1-4908-99E7-50C60D9299CD}" srcOrd="5" destOrd="0" parTransId="{66C838AE-3985-4776-8CD2-EDC0BAC63B90}" sibTransId="{84E65A28-20EE-4A43-8F95-04BD5DD667A2}"/>
    <dgm:cxn modelId="{224FEDB4-5499-4B5A-93C6-42488055503D}" srcId="{DAAFDED8-8B0D-45C6-AECB-D24B3AEB30E2}" destId="{F8C90764-CF81-43ED-80EB-0F89394C4DD7}" srcOrd="1" destOrd="0" parTransId="{8A82BD53-BA0B-4E7D-B680-C4B70801B80C}" sibTransId="{F151F962-DE88-4396-A38D-49E4C6C7AC05}"/>
    <dgm:cxn modelId="{6BA576AA-9A98-4D77-895C-9EB9D7F0319B}" type="presOf" srcId="{65A76375-90D8-4A7D-9FA8-75BDC9B07916}" destId="{CA636128-B25D-44F5-B657-B3156E494BE4}" srcOrd="1" destOrd="0" presId="urn:microsoft.com/office/officeart/2005/8/layout/radial1"/>
    <dgm:cxn modelId="{F43A846F-B2AC-4733-9D2E-525EA7854CBD}" type="presOf" srcId="{2B137DC7-E8F4-46C1-9F6F-5CF6AFF4C0DB}" destId="{8F0FA99A-1195-48F2-ACFD-90D06D9C56C9}" srcOrd="0" destOrd="0" presId="urn:microsoft.com/office/officeart/2005/8/layout/radial1"/>
    <dgm:cxn modelId="{56E11849-16B4-4694-A94A-16AAB5A69F58}" type="presOf" srcId="{FF69B2BE-E0BA-4630-9F53-65C827FB9B64}" destId="{6FA18BA1-5FAD-4025-8C31-8D47D0347C2E}" srcOrd="0" destOrd="0" presId="urn:microsoft.com/office/officeart/2005/8/layout/radial1"/>
    <dgm:cxn modelId="{D911681A-EF28-4F6A-BC55-BCC51C0DD98A}" srcId="{DAAFDED8-8B0D-45C6-AECB-D24B3AEB30E2}" destId="{2B137DC7-E8F4-46C1-9F6F-5CF6AFF4C0DB}" srcOrd="2" destOrd="0" parTransId="{B861BDD3-38BA-4779-B453-71451DE1CC3A}" sibTransId="{2D6F46DB-7E76-4E2D-BA16-FC6A59C3ECB6}"/>
    <dgm:cxn modelId="{27B56DCA-662B-4DC2-A488-9FB7C8B921D4}" srcId="{DAAFDED8-8B0D-45C6-AECB-D24B3AEB30E2}" destId="{CD538706-3211-4544-A916-F377B914DB3D}" srcOrd="3" destOrd="0" parTransId="{1435FC92-88B1-44FE-AFBF-8B45EB12A09B}" sibTransId="{13711CCC-0003-4AEA-AA68-1582ED91FD69}"/>
    <dgm:cxn modelId="{98B415CD-6C1A-40B9-96B2-223DADC5FD7E}" type="presOf" srcId="{867F0101-A423-46FA-8236-E7EE315F856E}" destId="{4DE3B754-B425-4DED-8B5B-80F45FD957F9}" srcOrd="0" destOrd="0" presId="urn:microsoft.com/office/officeart/2005/8/layout/radial1"/>
    <dgm:cxn modelId="{3049759F-576B-455C-948A-7CA40D9ADA68}" type="presOf" srcId="{CD538706-3211-4544-A916-F377B914DB3D}" destId="{02B7F0D1-37C7-4DA2-926A-7859C1375EB4}" srcOrd="0" destOrd="0" presId="urn:microsoft.com/office/officeart/2005/8/layout/radial1"/>
    <dgm:cxn modelId="{C3234849-F4E7-4671-B941-9531168BA78B}" type="presOf" srcId="{B861BDD3-38BA-4779-B453-71451DE1CC3A}" destId="{413C2341-6925-4981-982C-C35BD670A454}" srcOrd="1" destOrd="0" presId="urn:microsoft.com/office/officeart/2005/8/layout/radial1"/>
    <dgm:cxn modelId="{6C2B1193-359D-410B-8E5F-E40A34E79E90}" type="presOf" srcId="{1CA0E78F-E0FB-4E41-96FD-AF0B3E7EDC6A}" destId="{0C9B1436-8DC6-422B-85A2-88D057890DD6}" srcOrd="0" destOrd="0" presId="urn:microsoft.com/office/officeart/2005/8/layout/radial1"/>
    <dgm:cxn modelId="{A7C1D1E8-AA5C-4A50-99AF-D2E441F37448}" type="presOf" srcId="{8A82BD53-BA0B-4E7D-B680-C4B70801B80C}" destId="{5C789C60-7971-427B-845C-A9B0525C9D8A}" srcOrd="0" destOrd="0" presId="urn:microsoft.com/office/officeart/2005/8/layout/radial1"/>
    <dgm:cxn modelId="{8E1D482E-77D8-4C1B-A4AC-8BD781152C0E}" type="presOf" srcId="{66C838AE-3985-4776-8CD2-EDC0BAC63B90}" destId="{05B637C2-5B30-4DF9-A9C4-D9359C01B7FD}" srcOrd="1" destOrd="0" presId="urn:microsoft.com/office/officeart/2005/8/layout/radial1"/>
    <dgm:cxn modelId="{5DF673AF-E737-41AB-AFB3-62188AD50497}" type="presOf" srcId="{CCB63670-1AC8-4E84-816B-EDE48DA2943E}" destId="{55B719A5-A41E-43FD-B27F-834A80F1F131}" srcOrd="1" destOrd="0" presId="urn:microsoft.com/office/officeart/2005/8/layout/radial1"/>
    <dgm:cxn modelId="{B1342298-DE49-44BD-9549-B9D82CFF8B9B}" srcId="{DAAFDED8-8B0D-45C6-AECB-D24B3AEB30E2}" destId="{8A51F8D9-03CA-485F-913C-B3CD9B3A3E9C}" srcOrd="6" destOrd="0" parTransId="{867F0101-A423-46FA-8236-E7EE315F856E}" sibTransId="{068B4677-0B29-417D-A540-01D13F27C112}"/>
    <dgm:cxn modelId="{B058646A-C060-44F6-9570-A92AEE32737F}" type="presOf" srcId="{1435FC92-88B1-44FE-AFBF-8B45EB12A09B}" destId="{4A160D2F-434A-4D1E-A31B-F1ADCAA5A57C}" srcOrd="0" destOrd="0" presId="urn:microsoft.com/office/officeart/2005/8/layout/radial1"/>
    <dgm:cxn modelId="{A7B5E2C0-8747-4F7A-918A-CDADA44C42F8}" srcId="{DAAFDED8-8B0D-45C6-AECB-D24B3AEB30E2}" destId="{FF69B2BE-E0BA-4630-9F53-65C827FB9B64}" srcOrd="4" destOrd="0" parTransId="{65A76375-90D8-4A7D-9FA8-75BDC9B07916}" sibTransId="{7494F338-7824-4508-8D00-A36A49BCC69E}"/>
    <dgm:cxn modelId="{FD869593-6DEB-4403-ABC9-517859D8E175}" type="presOf" srcId="{27074C49-7A36-4A3E-BB99-289E0B45EB26}" destId="{40B1EC8B-0909-4F52-88ED-8BA14ED5AE33}" srcOrd="0" destOrd="0" presId="urn:microsoft.com/office/officeart/2005/8/layout/radial1"/>
    <dgm:cxn modelId="{A709F87C-22BE-4405-93DC-D9014393B084}" type="presOf" srcId="{DAAFDED8-8B0D-45C6-AECB-D24B3AEB30E2}" destId="{84C34400-C6B1-45F5-8329-82B825FD92BC}" srcOrd="0" destOrd="0" presId="urn:microsoft.com/office/officeart/2005/8/layout/radial1"/>
    <dgm:cxn modelId="{4A4C13BB-ADD8-4E56-B820-C6BDB5CEEC01}" srcId="{DAAFDED8-8B0D-45C6-AECB-D24B3AEB30E2}" destId="{4ACE1B6C-2DA0-4F6C-94C5-017503652A70}" srcOrd="7" destOrd="0" parTransId="{B05C6499-7326-4D6F-9DAA-A101E1F3BC9E}" sibTransId="{7C0B6E9F-16CA-456E-AF9A-7E605179007F}"/>
    <dgm:cxn modelId="{621EC555-D192-4733-AFC5-8D7EB70C723B}" type="presOf" srcId="{F8C90764-CF81-43ED-80EB-0F89394C4DD7}" destId="{F3F72B68-F178-4874-A534-B355BD869224}" srcOrd="0" destOrd="0" presId="urn:microsoft.com/office/officeart/2005/8/layout/radial1"/>
    <dgm:cxn modelId="{CFEA8985-9355-4247-92FB-4B4EB06B5EA5}" type="presOf" srcId="{867F0101-A423-46FA-8236-E7EE315F856E}" destId="{4521DFD5-20FE-4A26-81DB-A26B19FF72C9}" srcOrd="1" destOrd="0" presId="urn:microsoft.com/office/officeart/2005/8/layout/radial1"/>
    <dgm:cxn modelId="{97058E14-57F1-4E08-A4AD-EB302A0C6F46}" type="presOf" srcId="{66C838AE-3985-4776-8CD2-EDC0BAC63B90}" destId="{32F8F596-59CE-4DF9-B4A1-6C82901426E6}" srcOrd="0" destOrd="0" presId="urn:microsoft.com/office/officeart/2005/8/layout/radial1"/>
    <dgm:cxn modelId="{3F832B3B-1882-4F4E-A0EA-E9F7F701E512}" type="presOf" srcId="{8A51F8D9-03CA-485F-913C-B3CD9B3A3E9C}" destId="{46E7E8D3-E70B-4E71-98AA-DDA1543D631C}" srcOrd="0" destOrd="0" presId="urn:microsoft.com/office/officeart/2005/8/layout/radial1"/>
    <dgm:cxn modelId="{CF1867A9-F950-445B-A542-F33F185D5C20}" type="presOf" srcId="{4ACE1B6C-2DA0-4F6C-94C5-017503652A70}" destId="{D31D819E-9455-4996-BE96-3131841E72AD}" srcOrd="0" destOrd="0" presId="urn:microsoft.com/office/officeart/2005/8/layout/radial1"/>
    <dgm:cxn modelId="{9EACECBC-C9A1-4A66-9081-EFE29CE0EB0A}" srcId="{27074C49-7A36-4A3E-BB99-289E0B45EB26}" destId="{DAAFDED8-8B0D-45C6-AECB-D24B3AEB30E2}" srcOrd="0" destOrd="0" parTransId="{54F1D178-A713-47D8-A055-4A4A005BB235}" sibTransId="{2749E17E-CF38-486F-881A-5436785652DF}"/>
    <dgm:cxn modelId="{1F5B5822-7D9F-4C1E-895D-AF9F2F58DFB3}" type="presOf" srcId="{CCB63670-1AC8-4E84-816B-EDE48DA2943E}" destId="{04832AAE-B30C-46D8-90F3-F9C62A4855A0}" srcOrd="0" destOrd="0" presId="urn:microsoft.com/office/officeart/2005/8/layout/radial1"/>
    <dgm:cxn modelId="{0602EF37-41FE-4423-B225-D7E9E45904AA}" type="presParOf" srcId="{40B1EC8B-0909-4F52-88ED-8BA14ED5AE33}" destId="{84C34400-C6B1-45F5-8329-82B825FD92BC}" srcOrd="0" destOrd="0" presId="urn:microsoft.com/office/officeart/2005/8/layout/radial1"/>
    <dgm:cxn modelId="{C76377BE-4391-4949-BB5A-50D08B6EAD7A}" type="presParOf" srcId="{40B1EC8B-0909-4F52-88ED-8BA14ED5AE33}" destId="{04832AAE-B30C-46D8-90F3-F9C62A4855A0}" srcOrd="1" destOrd="0" presId="urn:microsoft.com/office/officeart/2005/8/layout/radial1"/>
    <dgm:cxn modelId="{B5F9A38D-09C8-472E-9C1C-59C5A2780F3E}" type="presParOf" srcId="{04832AAE-B30C-46D8-90F3-F9C62A4855A0}" destId="{55B719A5-A41E-43FD-B27F-834A80F1F131}" srcOrd="0" destOrd="0" presId="urn:microsoft.com/office/officeart/2005/8/layout/radial1"/>
    <dgm:cxn modelId="{D9E0D825-D65D-4FA5-A932-9FE0ACCB219A}" type="presParOf" srcId="{40B1EC8B-0909-4F52-88ED-8BA14ED5AE33}" destId="{0C9B1436-8DC6-422B-85A2-88D057890DD6}" srcOrd="2" destOrd="0" presId="urn:microsoft.com/office/officeart/2005/8/layout/radial1"/>
    <dgm:cxn modelId="{4246EF84-D2F9-4B5C-B956-F93664702949}" type="presParOf" srcId="{40B1EC8B-0909-4F52-88ED-8BA14ED5AE33}" destId="{5C789C60-7971-427B-845C-A9B0525C9D8A}" srcOrd="3" destOrd="0" presId="urn:microsoft.com/office/officeart/2005/8/layout/radial1"/>
    <dgm:cxn modelId="{B3213D99-9B3F-42A4-873F-F53C97D1DD77}" type="presParOf" srcId="{5C789C60-7971-427B-845C-A9B0525C9D8A}" destId="{5A5F3905-09F2-4BC6-ABE2-14AD6F617311}" srcOrd="0" destOrd="0" presId="urn:microsoft.com/office/officeart/2005/8/layout/radial1"/>
    <dgm:cxn modelId="{8D17B17F-C4A5-4FD0-A533-5D452DD624C2}" type="presParOf" srcId="{40B1EC8B-0909-4F52-88ED-8BA14ED5AE33}" destId="{F3F72B68-F178-4874-A534-B355BD869224}" srcOrd="4" destOrd="0" presId="urn:microsoft.com/office/officeart/2005/8/layout/radial1"/>
    <dgm:cxn modelId="{03F9E27A-631A-403F-AACD-09EDF740A20B}" type="presParOf" srcId="{40B1EC8B-0909-4F52-88ED-8BA14ED5AE33}" destId="{E299300D-EC5B-439C-A5CB-71158DD98D01}" srcOrd="5" destOrd="0" presId="urn:microsoft.com/office/officeart/2005/8/layout/radial1"/>
    <dgm:cxn modelId="{0EDAE445-D8BD-4D2E-87C9-3E86143C2B5E}" type="presParOf" srcId="{E299300D-EC5B-439C-A5CB-71158DD98D01}" destId="{413C2341-6925-4981-982C-C35BD670A454}" srcOrd="0" destOrd="0" presId="urn:microsoft.com/office/officeart/2005/8/layout/radial1"/>
    <dgm:cxn modelId="{0D0221C5-33B9-4D54-B7AD-471B464621B6}" type="presParOf" srcId="{40B1EC8B-0909-4F52-88ED-8BA14ED5AE33}" destId="{8F0FA99A-1195-48F2-ACFD-90D06D9C56C9}" srcOrd="6" destOrd="0" presId="urn:microsoft.com/office/officeart/2005/8/layout/radial1"/>
    <dgm:cxn modelId="{579D9B3E-81C8-46BC-B453-058231C60850}" type="presParOf" srcId="{40B1EC8B-0909-4F52-88ED-8BA14ED5AE33}" destId="{4A160D2F-434A-4D1E-A31B-F1ADCAA5A57C}" srcOrd="7" destOrd="0" presId="urn:microsoft.com/office/officeart/2005/8/layout/radial1"/>
    <dgm:cxn modelId="{CD6FE073-20D9-43DA-A567-FC4C4EDE8809}" type="presParOf" srcId="{4A160D2F-434A-4D1E-A31B-F1ADCAA5A57C}" destId="{7570F467-3134-4591-9C69-20DAEAA1134B}" srcOrd="0" destOrd="0" presId="urn:microsoft.com/office/officeart/2005/8/layout/radial1"/>
    <dgm:cxn modelId="{3BD01624-3463-4190-A1EB-2141F5F187B2}" type="presParOf" srcId="{40B1EC8B-0909-4F52-88ED-8BA14ED5AE33}" destId="{02B7F0D1-37C7-4DA2-926A-7859C1375EB4}" srcOrd="8" destOrd="0" presId="urn:microsoft.com/office/officeart/2005/8/layout/radial1"/>
    <dgm:cxn modelId="{807D7E25-1BA8-4BBC-B86D-8CB008D8E06D}" type="presParOf" srcId="{40B1EC8B-0909-4F52-88ED-8BA14ED5AE33}" destId="{23C73E38-C5AC-44C9-B6A4-028CB68A608A}" srcOrd="9" destOrd="0" presId="urn:microsoft.com/office/officeart/2005/8/layout/radial1"/>
    <dgm:cxn modelId="{AD3FCE5B-26EB-44B4-8719-259B6DCA4DBE}" type="presParOf" srcId="{23C73E38-C5AC-44C9-B6A4-028CB68A608A}" destId="{CA636128-B25D-44F5-B657-B3156E494BE4}" srcOrd="0" destOrd="0" presId="urn:microsoft.com/office/officeart/2005/8/layout/radial1"/>
    <dgm:cxn modelId="{7D9AEE16-D3BC-41C9-9329-6985C7F2A2FA}" type="presParOf" srcId="{40B1EC8B-0909-4F52-88ED-8BA14ED5AE33}" destId="{6FA18BA1-5FAD-4025-8C31-8D47D0347C2E}" srcOrd="10" destOrd="0" presId="urn:microsoft.com/office/officeart/2005/8/layout/radial1"/>
    <dgm:cxn modelId="{5300D89B-F94E-4922-8379-958187A413D2}" type="presParOf" srcId="{40B1EC8B-0909-4F52-88ED-8BA14ED5AE33}" destId="{32F8F596-59CE-4DF9-B4A1-6C82901426E6}" srcOrd="11" destOrd="0" presId="urn:microsoft.com/office/officeart/2005/8/layout/radial1"/>
    <dgm:cxn modelId="{A5BC2DF5-F86D-4860-BB83-317C19C01808}" type="presParOf" srcId="{32F8F596-59CE-4DF9-B4A1-6C82901426E6}" destId="{05B637C2-5B30-4DF9-A9C4-D9359C01B7FD}" srcOrd="0" destOrd="0" presId="urn:microsoft.com/office/officeart/2005/8/layout/radial1"/>
    <dgm:cxn modelId="{1561B9DE-4B45-42B3-A84A-D9340FB7452F}" type="presParOf" srcId="{40B1EC8B-0909-4F52-88ED-8BA14ED5AE33}" destId="{785F1129-5E18-42BC-9A86-D3FA3C2F502A}" srcOrd="12" destOrd="0" presId="urn:microsoft.com/office/officeart/2005/8/layout/radial1"/>
    <dgm:cxn modelId="{824F51FE-9AD8-4B05-A01D-AD76DA93F3A3}" type="presParOf" srcId="{40B1EC8B-0909-4F52-88ED-8BA14ED5AE33}" destId="{4DE3B754-B425-4DED-8B5B-80F45FD957F9}" srcOrd="13" destOrd="0" presId="urn:microsoft.com/office/officeart/2005/8/layout/radial1"/>
    <dgm:cxn modelId="{E20155E3-BEF7-443C-9C58-5FCD8C6BA623}" type="presParOf" srcId="{4DE3B754-B425-4DED-8B5B-80F45FD957F9}" destId="{4521DFD5-20FE-4A26-81DB-A26B19FF72C9}" srcOrd="0" destOrd="0" presId="urn:microsoft.com/office/officeart/2005/8/layout/radial1"/>
    <dgm:cxn modelId="{A2E7903C-CBBE-473B-8F0C-D43BF27E458E}" type="presParOf" srcId="{40B1EC8B-0909-4F52-88ED-8BA14ED5AE33}" destId="{46E7E8D3-E70B-4E71-98AA-DDA1543D631C}" srcOrd="14" destOrd="0" presId="urn:microsoft.com/office/officeart/2005/8/layout/radial1"/>
    <dgm:cxn modelId="{8AAC9606-E193-440A-B101-5F58B7A10A93}" type="presParOf" srcId="{40B1EC8B-0909-4F52-88ED-8BA14ED5AE33}" destId="{42AD1433-414E-4517-83E6-11A7D208DAC9}" srcOrd="15" destOrd="0" presId="urn:microsoft.com/office/officeart/2005/8/layout/radial1"/>
    <dgm:cxn modelId="{CCE78B66-448C-4FFD-83D9-A86462D864FC}" type="presParOf" srcId="{42AD1433-414E-4517-83E6-11A7D208DAC9}" destId="{8B8C0E4B-8CD6-43D5-B1F3-D40EC27135B7}" srcOrd="0" destOrd="0" presId="urn:microsoft.com/office/officeart/2005/8/layout/radial1"/>
    <dgm:cxn modelId="{492B474A-CD13-4246-865C-19A041688F7A}" type="presParOf" srcId="{40B1EC8B-0909-4F52-88ED-8BA14ED5AE33}" destId="{D31D819E-9455-4996-BE96-3131841E72AD}" srcOrd="16" destOrd="0" presId="urn:microsoft.com/office/officeart/2005/8/layout/radial1"/>
  </dgm:cxnLst>
  <dgm:bg>
    <a:gradFill flip="none" rotWithShape="1">
      <a:gsLst>
        <a:gs pos="0">
          <a:schemeClr val="accent4">
            <a:lumMod val="40000"/>
            <a:lumOff val="60000"/>
            <a:tint val="66000"/>
            <a:satMod val="160000"/>
          </a:schemeClr>
        </a:gs>
        <a:gs pos="50000">
          <a:schemeClr val="accent4">
            <a:lumMod val="40000"/>
            <a:lumOff val="60000"/>
            <a:tint val="44500"/>
            <a:satMod val="160000"/>
          </a:schemeClr>
        </a:gs>
        <a:gs pos="100000">
          <a:schemeClr val="accent4">
            <a:lumMod val="40000"/>
            <a:lumOff val="60000"/>
            <a:tint val="23500"/>
            <a:satMod val="160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34400-C6B1-45F5-8329-82B825FD92BC}">
      <dsp:nvSpPr>
        <dsp:cNvPr id="0" name=""/>
        <dsp:cNvSpPr/>
      </dsp:nvSpPr>
      <dsp:spPr>
        <a:xfrm>
          <a:off x="3481544" y="2494628"/>
          <a:ext cx="2195120" cy="1608095"/>
        </a:xfrm>
        <a:prstGeom prst="ellipse">
          <a:avLst/>
        </a:prstGeom>
        <a:solidFill>
          <a:srgbClr val="EE1E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  <a:latin typeface="Calibri"/>
            </a:rPr>
            <a:t>Условия для развития способностей</a:t>
          </a:r>
          <a:endParaRPr lang="ru-RU" sz="1600" b="1" kern="1200" dirty="0" smtClean="0">
            <a:solidFill>
              <a:schemeClr val="tx1"/>
            </a:solidFill>
          </a:endParaRPr>
        </a:p>
      </dsp:txBody>
      <dsp:txXfrm>
        <a:off x="3803012" y="2730128"/>
        <a:ext cx="1552184" cy="1137095"/>
      </dsp:txXfrm>
    </dsp:sp>
    <dsp:sp modelId="{04832AAE-B30C-46D8-90F3-F9C62A4855A0}">
      <dsp:nvSpPr>
        <dsp:cNvPr id="0" name=""/>
        <dsp:cNvSpPr/>
      </dsp:nvSpPr>
      <dsp:spPr>
        <a:xfrm rot="16200000">
          <a:off x="4088097" y="1988993"/>
          <a:ext cx="982013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982013" y="14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54553" y="1979071"/>
        <a:ext cx="49100" cy="49100"/>
      </dsp:txXfrm>
    </dsp:sp>
    <dsp:sp modelId="{0C9B1436-8DC6-422B-85A2-88D057890DD6}">
      <dsp:nvSpPr>
        <dsp:cNvPr id="0" name=""/>
        <dsp:cNvSpPr/>
      </dsp:nvSpPr>
      <dsp:spPr>
        <a:xfrm>
          <a:off x="3526986" y="26363"/>
          <a:ext cx="2104236" cy="148625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latin typeface="Calibri"/>
            </a:rPr>
            <a:t>Эмоциональное отношение к деятельности (положительные эмоции)</a:t>
          </a:r>
          <a:endParaRPr lang="ru-RU" sz="1400" b="1" kern="1200" dirty="0" smtClean="0">
            <a:solidFill>
              <a:schemeClr val="tx1"/>
            </a:solidFill>
          </a:endParaRPr>
        </a:p>
      </dsp:txBody>
      <dsp:txXfrm>
        <a:off x="3835144" y="244020"/>
        <a:ext cx="1487920" cy="1050938"/>
      </dsp:txXfrm>
    </dsp:sp>
    <dsp:sp modelId="{5C789C60-7971-427B-845C-A9B0525C9D8A}">
      <dsp:nvSpPr>
        <dsp:cNvPr id="0" name=""/>
        <dsp:cNvSpPr/>
      </dsp:nvSpPr>
      <dsp:spPr>
        <a:xfrm rot="18900000">
          <a:off x="5131186" y="2402359"/>
          <a:ext cx="659210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659210" y="14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44311" y="2400507"/>
        <a:ext cx="32960" cy="32960"/>
      </dsp:txXfrm>
    </dsp:sp>
    <dsp:sp modelId="{F3F72B68-F178-4874-A534-B355BD869224}">
      <dsp:nvSpPr>
        <dsp:cNvPr id="0" name=""/>
        <dsp:cNvSpPr/>
      </dsp:nvSpPr>
      <dsp:spPr>
        <a:xfrm>
          <a:off x="5365775" y="600067"/>
          <a:ext cx="2003468" cy="1820406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latin typeface="Calibri"/>
            </a:rPr>
            <a:t>Мотивация, воля, познавательная потребность ребенка</a:t>
          </a:r>
          <a:endParaRPr lang="ru-RU" sz="1400" b="1" kern="1200" dirty="0" smtClean="0">
            <a:solidFill>
              <a:schemeClr val="tx1"/>
            </a:solidFill>
          </a:endParaRPr>
        </a:p>
      </dsp:txBody>
      <dsp:txXfrm>
        <a:off x="5659176" y="866659"/>
        <a:ext cx="1416666" cy="1287222"/>
      </dsp:txXfrm>
    </dsp:sp>
    <dsp:sp modelId="{E299300D-EC5B-439C-A5CB-71158DD98D01}">
      <dsp:nvSpPr>
        <dsp:cNvPr id="0" name=""/>
        <dsp:cNvSpPr/>
      </dsp:nvSpPr>
      <dsp:spPr>
        <a:xfrm>
          <a:off x="5676664" y="3284047"/>
          <a:ext cx="148656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148656" y="14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47276" y="3294959"/>
        <a:ext cx="7432" cy="7432"/>
      </dsp:txXfrm>
    </dsp:sp>
    <dsp:sp modelId="{8F0FA99A-1195-48F2-ACFD-90D06D9C56C9}">
      <dsp:nvSpPr>
        <dsp:cNvPr id="0" name=""/>
        <dsp:cNvSpPr/>
      </dsp:nvSpPr>
      <dsp:spPr>
        <a:xfrm>
          <a:off x="5825320" y="2278534"/>
          <a:ext cx="2565940" cy="204028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tx1"/>
              </a:solidFill>
              <a:latin typeface="Calibri"/>
            </a:rPr>
            <a:t>Социальная значимость и поддержка развития не только специальных способностей, но и  интеллектуальных, творческих способностей  через общественную оценку</a:t>
          </a:r>
          <a:r>
            <a:rPr lang="ru-RU" sz="1200" b="1" kern="1200" baseline="0" dirty="0" smtClean="0">
              <a:latin typeface="Calibri"/>
            </a:rPr>
            <a:t>.</a:t>
          </a:r>
          <a:endParaRPr lang="ru-RU" sz="1200" b="1" kern="1200" dirty="0" smtClean="0"/>
        </a:p>
      </dsp:txBody>
      <dsp:txXfrm>
        <a:off x="6201093" y="2577326"/>
        <a:ext cx="1814394" cy="1442698"/>
      </dsp:txXfrm>
    </dsp:sp>
    <dsp:sp modelId="{4A160D2F-434A-4D1E-A31B-F1ADCAA5A57C}">
      <dsp:nvSpPr>
        <dsp:cNvPr id="0" name=""/>
        <dsp:cNvSpPr/>
      </dsp:nvSpPr>
      <dsp:spPr>
        <a:xfrm rot="2700000">
          <a:off x="5116895" y="4200236"/>
          <a:ext cx="756795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756795" y="14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76373" y="4195945"/>
        <a:ext cx="37839" cy="37839"/>
      </dsp:txXfrm>
    </dsp:sp>
    <dsp:sp modelId="{02B7F0D1-37C7-4DA2-926A-7859C1375EB4}">
      <dsp:nvSpPr>
        <dsp:cNvPr id="0" name=""/>
        <dsp:cNvSpPr/>
      </dsp:nvSpPr>
      <dsp:spPr>
        <a:xfrm>
          <a:off x="5327430" y="4343954"/>
          <a:ext cx="2080158" cy="148625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latin typeface="Calibri"/>
            </a:rPr>
            <a:t>Подражание творческой личности – значимому для ребенка взрослому</a:t>
          </a:r>
          <a:endParaRPr lang="ru-RU" sz="1400" b="1" kern="1200" dirty="0" smtClean="0">
            <a:solidFill>
              <a:schemeClr val="tx1"/>
            </a:solidFill>
          </a:endParaRPr>
        </a:p>
      </dsp:txBody>
      <dsp:txXfrm>
        <a:off x="5632062" y="4561611"/>
        <a:ext cx="1470894" cy="1050938"/>
      </dsp:txXfrm>
    </dsp:sp>
    <dsp:sp modelId="{23C73E38-C5AC-44C9-B6A4-028CB68A608A}">
      <dsp:nvSpPr>
        <dsp:cNvPr id="0" name=""/>
        <dsp:cNvSpPr/>
      </dsp:nvSpPr>
      <dsp:spPr>
        <a:xfrm rot="5400000">
          <a:off x="4088097" y="4579101"/>
          <a:ext cx="982013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982013" y="14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54553" y="4569179"/>
        <a:ext cx="49100" cy="49100"/>
      </dsp:txXfrm>
    </dsp:sp>
    <dsp:sp modelId="{6FA18BA1-5FAD-4025-8C31-8D47D0347C2E}">
      <dsp:nvSpPr>
        <dsp:cNvPr id="0" name=""/>
        <dsp:cNvSpPr/>
      </dsp:nvSpPr>
      <dsp:spPr>
        <a:xfrm>
          <a:off x="3519413" y="5084736"/>
          <a:ext cx="2119380" cy="148625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latin typeface="Calibri"/>
            </a:rPr>
            <a:t>Широкий круг общения: включение в различные общности</a:t>
          </a:r>
          <a:endParaRPr lang="ru-RU" sz="1400" b="1" kern="1200" dirty="0" smtClean="0">
            <a:solidFill>
              <a:schemeClr val="tx1"/>
            </a:solidFill>
          </a:endParaRPr>
        </a:p>
      </dsp:txBody>
      <dsp:txXfrm>
        <a:off x="3829789" y="5302393"/>
        <a:ext cx="1498628" cy="1050938"/>
      </dsp:txXfrm>
    </dsp:sp>
    <dsp:sp modelId="{32F8F596-59CE-4DF9-B4A1-6C82901426E6}">
      <dsp:nvSpPr>
        <dsp:cNvPr id="0" name=""/>
        <dsp:cNvSpPr/>
      </dsp:nvSpPr>
      <dsp:spPr>
        <a:xfrm rot="8258355">
          <a:off x="3237667" y="4164294"/>
          <a:ext cx="752232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752232" y="14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94977" y="4160117"/>
        <a:ext cx="37611" cy="37611"/>
      </dsp:txXfrm>
    </dsp:sp>
    <dsp:sp modelId="{785F1129-5E18-42BC-9A86-D3FA3C2F502A}">
      <dsp:nvSpPr>
        <dsp:cNvPr id="0" name=""/>
        <dsp:cNvSpPr/>
      </dsp:nvSpPr>
      <dsp:spPr>
        <a:xfrm>
          <a:off x="1331641" y="4320476"/>
          <a:ext cx="2623918" cy="1486252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R="0"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baseline="0" dirty="0" smtClean="0">
            <a:solidFill>
              <a:schemeClr val="tx1"/>
            </a:solidFill>
            <a:latin typeface="Times New Roman"/>
          </a:endParaRPr>
        </a:p>
        <a:p>
          <a:pPr marR="0" lvl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chemeClr val="tx1"/>
              </a:solidFill>
              <a:latin typeface="Calibri"/>
            </a:rPr>
            <a:t>Нерегламентированная  творческая среда</a:t>
          </a:r>
          <a:endParaRPr lang="ru-RU" sz="1400" b="1" kern="1200" dirty="0" smtClean="0">
            <a:solidFill>
              <a:schemeClr val="tx1"/>
            </a:solidFill>
          </a:endParaRPr>
        </a:p>
      </dsp:txBody>
      <dsp:txXfrm>
        <a:off x="1715905" y="4538133"/>
        <a:ext cx="1855390" cy="1050938"/>
      </dsp:txXfrm>
    </dsp:sp>
    <dsp:sp modelId="{4DE3B754-B425-4DED-8B5B-80F45FD957F9}">
      <dsp:nvSpPr>
        <dsp:cNvPr id="0" name=""/>
        <dsp:cNvSpPr/>
      </dsp:nvSpPr>
      <dsp:spPr>
        <a:xfrm rot="10800000">
          <a:off x="3347096" y="3284047"/>
          <a:ext cx="134447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134447" y="14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10958" y="3295314"/>
        <a:ext cx="6722" cy="6722"/>
      </dsp:txXfrm>
    </dsp:sp>
    <dsp:sp modelId="{46E7E8D3-E70B-4E71-98AA-DDA1543D631C}">
      <dsp:nvSpPr>
        <dsp:cNvPr id="0" name=""/>
        <dsp:cNvSpPr/>
      </dsp:nvSpPr>
      <dsp:spPr>
        <a:xfrm>
          <a:off x="752738" y="2249448"/>
          <a:ext cx="2594357" cy="209845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tx1"/>
              </a:solidFill>
              <a:latin typeface="Calibri"/>
            </a:rPr>
            <a:t>Демократический стиль отношений, доброжелательный  климат на всех уровнях: (администрация – воспитатель –ребенок – семья)</a:t>
          </a:r>
          <a:endParaRPr lang="ru-RU" sz="1200" b="1" kern="1200" dirty="0" smtClean="0">
            <a:solidFill>
              <a:schemeClr val="tx1"/>
            </a:solidFill>
          </a:endParaRPr>
        </a:p>
      </dsp:txBody>
      <dsp:txXfrm>
        <a:off x="1132673" y="2556759"/>
        <a:ext cx="1834487" cy="1483832"/>
      </dsp:txXfrm>
    </dsp:sp>
    <dsp:sp modelId="{42AD1433-414E-4517-83E6-11A7D208DAC9}">
      <dsp:nvSpPr>
        <dsp:cNvPr id="0" name=""/>
        <dsp:cNvSpPr/>
      </dsp:nvSpPr>
      <dsp:spPr>
        <a:xfrm rot="13500000">
          <a:off x="3480815" y="2449167"/>
          <a:ext cx="526817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526817" y="146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31053" y="2450625"/>
        <a:ext cx="26340" cy="26340"/>
      </dsp:txXfrm>
    </dsp:sp>
    <dsp:sp modelId="{D31D819E-9455-4996-BE96-3131841E72AD}">
      <dsp:nvSpPr>
        <dsp:cNvPr id="0" name=""/>
        <dsp:cNvSpPr/>
      </dsp:nvSpPr>
      <dsp:spPr>
        <a:xfrm>
          <a:off x="1599029" y="507496"/>
          <a:ext cx="2383339" cy="2005548"/>
        </a:xfrm>
        <a:prstGeom prst="ellipse">
          <a:avLst/>
        </a:prstGeom>
        <a:solidFill>
          <a:srgbClr val="D13B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baseline="0" dirty="0" smtClean="0">
              <a:solidFill>
                <a:schemeClr val="tx1"/>
              </a:solidFill>
              <a:latin typeface="Calibri"/>
            </a:rPr>
            <a:t>Обязательное включение ребенка в практическую деятельность, только в ней ребенок  может осваивать, порождать и применять ее способы</a:t>
          </a:r>
          <a:endParaRPr lang="ru-RU" sz="1200" b="1" kern="1200" dirty="0" smtClean="0">
            <a:solidFill>
              <a:schemeClr val="tx1"/>
            </a:solidFill>
          </a:endParaRPr>
        </a:p>
      </dsp:txBody>
      <dsp:txXfrm>
        <a:off x="1948061" y="801202"/>
        <a:ext cx="1685275" cy="141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3A011-E29A-470E-AFA5-EC9FA49B7423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BAAD-7997-438A-AA9E-881882DB94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8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BAAD-7997-438A-AA9E-881882DB943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6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2BAAD-7997-438A-AA9E-881882DB943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56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130425"/>
            <a:ext cx="648072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18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7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3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9668" y="579702"/>
            <a:ext cx="3644664" cy="734817"/>
          </a:xfrm>
        </p:spPr>
        <p:txBody>
          <a:bodyPr lIns="0" tIns="0" rIns="0" bIns="0"/>
          <a:lstStyle>
            <a:lvl1pPr>
              <a:defRPr sz="4775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endParaRPr lang="ru-RU" sz="819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1D8BD707-D9CF-40AE-B4C6-C98DA3205C09}" type="datetimeFigureOut">
              <a:rPr lang="en-US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11/20/2023</a:t>
            </a:fld>
            <a:endParaRPr lang="en-US" sz="819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5869"/>
            <a:fld id="{B6F15528-21DE-4FAA-801E-634DDDAF4B2B}" type="slidenum">
              <a:rPr lang="ru-RU" sz="819" smtClean="0">
                <a:solidFill>
                  <a:prstClr val="black">
                    <a:tint val="75000"/>
                  </a:prstClr>
                </a:solidFill>
              </a:rPr>
              <a:pPr defTabSz="415869"/>
              <a:t>‹#›</a:t>
            </a:fld>
            <a:endParaRPr lang="ru-RU" sz="819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8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0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3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1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0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1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3B71-3798-45BC-90E5-B717C5D486E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7CD7-FB9F-4146-8A8C-E5781BEFD0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object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8" y="5413603"/>
            <a:ext cx="4498427" cy="587327"/>
          </a:xfrm>
          <a:prstGeom prst="rect">
            <a:avLst/>
          </a:prstGeom>
        </p:spPr>
      </p:pic>
      <p:pic>
        <p:nvPicPr>
          <p:cNvPr id="25" name="object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900" y="5413603"/>
            <a:ext cx="4498426" cy="587327"/>
          </a:xfrm>
          <a:prstGeom prst="rect">
            <a:avLst/>
          </a:prstGeom>
        </p:spPr>
      </p:pic>
      <p:sp>
        <p:nvSpPr>
          <p:cNvPr id="14" name="object 2"/>
          <p:cNvSpPr txBox="1">
            <a:spLocks/>
          </p:cNvSpPr>
          <p:nvPr/>
        </p:nvSpPr>
        <p:spPr>
          <a:xfrm>
            <a:off x="3878835" y="1495669"/>
            <a:ext cx="5091874" cy="611742"/>
          </a:xfrm>
          <a:prstGeom prst="rect">
            <a:avLst/>
          </a:prstGeom>
        </p:spPr>
        <p:txBody>
          <a:bodyPr vert="horz" wrap="square" lIns="0" tIns="57186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6931" algn="ctr" defTabSz="415869">
              <a:spcBef>
                <a:spcPts val="205"/>
              </a:spcBef>
            </a:pPr>
            <a:r>
              <a:rPr lang="ru-RU" sz="1800" b="1" kern="0" dirty="0" smtClean="0">
                <a:solidFill>
                  <a:srgbClr val="F7EFD5"/>
                </a:solidFill>
                <a:latin typeface="Akrobat" panose="00000600000000000000" pitchFamily="2" charset="-52"/>
                <a:cs typeface="NeueMachina-Medium"/>
              </a:rPr>
              <a:t>Департамент образования администрации г. Липецка</a:t>
            </a:r>
            <a:endParaRPr lang="ru-RU" sz="1800" b="1" kern="0" dirty="0">
              <a:solidFill>
                <a:srgbClr val="F7EFD5"/>
              </a:solidFill>
              <a:latin typeface="Akrobat" panose="00000600000000000000" pitchFamily="2" charset="-52"/>
              <a:cs typeface="NeueMachina-Medium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38" y="857069"/>
            <a:ext cx="3737364" cy="27457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44" y="1253213"/>
            <a:ext cx="1796981" cy="9546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V="1">
            <a:off x="7076497" y="3805989"/>
            <a:ext cx="1905072" cy="2229934"/>
          </a:xfrm>
          <a:prstGeom prst="rect">
            <a:avLst/>
          </a:prstGeom>
        </p:spPr>
      </p:pic>
      <p:sp>
        <p:nvSpPr>
          <p:cNvPr id="21" name="object 7"/>
          <p:cNvSpPr txBox="1">
            <a:spLocks/>
          </p:cNvSpPr>
          <p:nvPr/>
        </p:nvSpPr>
        <p:spPr>
          <a:xfrm>
            <a:off x="1711382" y="3068956"/>
            <a:ext cx="7032735" cy="2381293"/>
          </a:xfrm>
          <a:prstGeom prst="rect">
            <a:avLst/>
          </a:prstGeom>
        </p:spPr>
        <p:txBody>
          <a:bodyPr vert="horz" wrap="square" lIns="16374" tIns="0" rIns="0" bIns="0" rtlCol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ea typeface="+mj-ea"/>
                <a:cs typeface="Druk Cyr"/>
              </a:defRPr>
            </a:lvl1pPr>
          </a:lstStyle>
          <a:p>
            <a:pPr marL="5776" algn="ctr" defTabSz="415869">
              <a:spcBef>
                <a:spcPts val="43"/>
              </a:spcBef>
            </a:pPr>
            <a:r>
              <a:rPr lang="ru-RU" sz="2400" b="1" dirty="0" smtClean="0">
                <a:solidFill>
                  <a:schemeClr val="accent3"/>
                </a:solidFill>
              </a:rPr>
              <a:t>Мастер-класс в </a:t>
            </a:r>
            <a:r>
              <a:rPr lang="ru-RU" sz="2400" b="1" dirty="0">
                <a:solidFill>
                  <a:schemeClr val="accent3"/>
                </a:solidFill>
              </a:rPr>
              <a:t>рамках мини-проекта «Одаренные дети</a:t>
            </a:r>
            <a:r>
              <a:rPr lang="ru-RU" sz="2400" b="1" dirty="0" smtClean="0">
                <a:solidFill>
                  <a:schemeClr val="accent3"/>
                </a:solidFill>
              </a:rPr>
              <a:t>»</a:t>
            </a:r>
          </a:p>
          <a:p>
            <a:pPr marL="5776" algn="ctr" defTabSz="415869">
              <a:spcBef>
                <a:spcPts val="43"/>
              </a:spcBef>
            </a:pPr>
            <a:endParaRPr lang="ru-RU" sz="2400" b="1" dirty="0">
              <a:solidFill>
                <a:srgbClr val="003399"/>
              </a:solidFill>
            </a:endParaRPr>
          </a:p>
          <a:p>
            <a:pPr marL="5776" algn="ctr" defTabSz="415869">
              <a:spcBef>
                <a:spcPts val="43"/>
              </a:spcBef>
            </a:pPr>
            <a:endParaRPr lang="ru-RU" sz="2400" b="1" dirty="0" smtClean="0">
              <a:solidFill>
                <a:srgbClr val="003399"/>
              </a:solidFill>
            </a:endParaRPr>
          </a:p>
          <a:p>
            <a:pPr marL="5776" algn="ctr" defTabSz="415869">
              <a:spcBef>
                <a:spcPts val="43"/>
              </a:spcBef>
            </a:pPr>
            <a:r>
              <a:rPr lang="ru-RU" sz="1800" b="1" dirty="0" smtClean="0">
                <a:solidFill>
                  <a:schemeClr val="accent3"/>
                </a:solidFill>
              </a:rPr>
              <a:t>16-17 ноября</a:t>
            </a:r>
          </a:p>
          <a:p>
            <a:pPr marL="5776" algn="ctr" defTabSz="415869">
              <a:spcBef>
                <a:spcPts val="43"/>
              </a:spcBef>
            </a:pPr>
            <a:r>
              <a:rPr lang="ru-RU" sz="1800" b="1" dirty="0" smtClean="0">
                <a:solidFill>
                  <a:schemeClr val="accent3"/>
                </a:solidFill>
              </a:rPr>
              <a:t>2023 г.</a:t>
            </a:r>
            <a:r>
              <a:rPr lang="ru-RU" sz="2400" dirty="0">
                <a:solidFill>
                  <a:srgbClr val="003399"/>
                </a:solidFill>
              </a:rPr>
              <a:t/>
            </a:r>
            <a:br>
              <a:rPr lang="ru-RU" sz="2400" dirty="0">
                <a:solidFill>
                  <a:srgbClr val="003399"/>
                </a:solidFill>
              </a:rPr>
            </a:br>
            <a:r>
              <a:rPr lang="ru-RU" sz="2274" cap="all" spc="136" dirty="0" smtClean="0">
                <a:solidFill>
                  <a:srgbClr val="900921"/>
                </a:solidFill>
                <a:latin typeface="Akrobat ExtraBold" panose="00000900000000000000" pitchFamily="2" charset="-52"/>
                <a:ea typeface="Times New Roman" panose="02020603050405020304" pitchFamily="18" charset="0"/>
              </a:rPr>
              <a:t> </a:t>
            </a:r>
            <a:endParaRPr lang="ru-RU" sz="2274" kern="0" cap="all" spc="73" dirty="0">
              <a:solidFill>
                <a:srgbClr val="900921"/>
              </a:solidFill>
              <a:latin typeface="Akrobat Extra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328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7529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Виды </a:t>
            </a:r>
            <a:r>
              <a:rPr lang="ru-RU" sz="3200" b="1" dirty="0">
                <a:solidFill>
                  <a:srgbClr val="0070C0"/>
                </a:solidFill>
                <a:latin typeface="+mn-lt"/>
              </a:rPr>
              <a:t>одаренности в зависимости от вида предпочитаемой 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деятельности</a:t>
            </a:r>
            <a:endParaRPr lang="ru-RU" sz="32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217549"/>
              </p:ext>
            </p:extLst>
          </p:nvPr>
        </p:nvGraphicFramePr>
        <p:xfrm>
          <a:off x="107504" y="1559128"/>
          <a:ext cx="8928992" cy="529887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464139">
                  <a:extLst>
                    <a:ext uri="{9D8B030D-6E8A-4147-A177-3AD203B41FA5}">
                      <a16:colId xmlns:a16="http://schemas.microsoft.com/office/drawing/2014/main" val="3179821217"/>
                    </a:ext>
                  </a:extLst>
                </a:gridCol>
                <a:gridCol w="4464853">
                  <a:extLst>
                    <a:ext uri="{9D8B030D-6E8A-4147-A177-3AD203B41FA5}">
                      <a16:colId xmlns:a16="http://schemas.microsoft.com/office/drawing/2014/main" val="2828123967"/>
                    </a:ext>
                  </a:extLst>
                </a:gridCol>
              </a:tblGrid>
              <a:tr h="56153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Виды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одаренности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Составляющие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350923015"/>
                  </a:ext>
                </a:extLst>
              </a:tr>
              <a:tr h="561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Академическая</a:t>
                      </a:r>
                      <a:r>
                        <a:rPr lang="ru-RU" sz="1600" b="1" baseline="0" dirty="0" smtClean="0">
                          <a:effectLst/>
                        </a:rPr>
                        <a:t>   </a:t>
                      </a:r>
                      <a:r>
                        <a:rPr lang="ru-RU" sz="1600" b="1" dirty="0" smtClean="0">
                          <a:effectLst/>
                        </a:rPr>
                        <a:t>одаренность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Мотивационно-личностные характеристики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1304809601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Способности к обучению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303243236"/>
                  </a:ext>
                </a:extLst>
              </a:tr>
              <a:tr h="5615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Творческая</a:t>
                      </a:r>
                      <a:r>
                        <a:rPr lang="ru-RU" sz="1600" b="1" baseline="0" dirty="0" smtClean="0">
                          <a:effectLst/>
                        </a:rPr>
                        <a:t>   </a:t>
                      </a:r>
                      <a:r>
                        <a:rPr lang="ru-RU" sz="1600" b="1" dirty="0" smtClean="0">
                          <a:effectLst/>
                        </a:rPr>
                        <a:t>одаренность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Художественная одаренность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1943449122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Вокальная одаренность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1482527486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Литературная одаренность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2552335428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endParaRPr lang="ru-RU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Артистическая одаренность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3925043200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endParaRPr lang="ru-RU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Конструкторская одаренность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3719086501"/>
                  </a:ext>
                </a:extLst>
              </a:tr>
              <a:tr h="570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Психомоторная</a:t>
                      </a:r>
                      <a:r>
                        <a:rPr lang="ru-RU" sz="1600" b="1" baseline="0" dirty="0" smtClean="0">
                          <a:effectLst/>
                        </a:rPr>
                        <a:t>   </a:t>
                      </a:r>
                      <a:r>
                        <a:rPr lang="ru-RU" sz="1600" b="1" dirty="0" smtClean="0">
                          <a:effectLst/>
                        </a:rPr>
                        <a:t>одаренность</a:t>
                      </a:r>
                      <a:endParaRPr lang="ru-RU" sz="1600" b="1" dirty="0">
                        <a:effectLst/>
                      </a:endParaRPr>
                    </a:p>
                  </a:txBody>
                  <a:tcPr marL="55320" marR="55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Спортивная одаренность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713315970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endParaRPr lang="ru-RU" sz="16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Хореографическая одаренность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2735654922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Коммуникативная одаренность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Социально-личностная   одаренность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468831050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Лидерская одаренность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20" marR="55320" marT="0" marB="0"/>
                </a:tc>
                <a:extLst>
                  <a:ext uri="{0D108BD9-81ED-4DB2-BD59-A6C34878D82A}">
                    <a16:rowId xmlns:a16="http://schemas.microsoft.com/office/drawing/2014/main" val="2284527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98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Специальные </a:t>
            </a:r>
            <a:r>
              <a:rPr lang="ru-RU" sz="3200" b="1" dirty="0" smtClean="0">
                <a:solidFill>
                  <a:srgbClr val="0070C0"/>
                </a:solidFill>
              </a:rPr>
              <a:t>способности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941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             В </a:t>
            </a:r>
            <a:r>
              <a:rPr lang="ru-RU" sz="2800" b="1" dirty="0">
                <a:solidFill>
                  <a:schemeClr val="tx1"/>
                </a:solidFill>
              </a:rPr>
              <a:t>дошкольном возрасте проявляются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такие способности, </a:t>
            </a:r>
            <a:r>
              <a:rPr lang="ru-RU" sz="2800" b="1" dirty="0" smtClean="0">
                <a:solidFill>
                  <a:schemeClr val="tx1"/>
                </a:solidFill>
              </a:rPr>
              <a:t>как: </a:t>
            </a:r>
          </a:p>
          <a:p>
            <a:pPr algn="just"/>
            <a:r>
              <a:rPr lang="ru-RU" sz="2800" dirty="0" smtClean="0"/>
              <a:t>изобразительные,  декоративно-прикладные, включающие чувство композиции, цвета, формы; </a:t>
            </a:r>
          </a:p>
          <a:p>
            <a:pPr algn="just"/>
            <a:r>
              <a:rPr lang="ru-RU" sz="2800" dirty="0" smtClean="0"/>
              <a:t>музыкальные, которые составляют мелодический и ритмический слух, чувство лада; </a:t>
            </a:r>
          </a:p>
          <a:p>
            <a:pPr algn="just"/>
            <a:r>
              <a:rPr lang="ru-RU" sz="2800" dirty="0" smtClean="0"/>
              <a:t>театрально-речевые, в которые входят поэтический слух, выразительность интонации и мимики.</a:t>
            </a:r>
          </a:p>
          <a:p>
            <a:pPr algn="just"/>
            <a:endParaRPr lang="ru-RU" sz="2800" dirty="0" smtClean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4090" y="260648"/>
            <a:ext cx="111991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3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Условия развития способностей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 дошкольном возрасте: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9036496" cy="4941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i="1" dirty="0" smtClean="0"/>
              <a:t>Особенности семейного воспитания. </a:t>
            </a:r>
          </a:p>
          <a:p>
            <a:r>
              <a:rPr lang="ru-RU" sz="2800" b="1" i="1" dirty="0" smtClean="0"/>
              <a:t>Включение дошкольника   в разные виды деятельности.</a:t>
            </a:r>
            <a:r>
              <a:rPr lang="ru-RU" sz="2800" dirty="0" smtClean="0"/>
              <a:t> </a:t>
            </a:r>
          </a:p>
          <a:p>
            <a:pPr lvl="0"/>
            <a:r>
              <a:rPr lang="ru-RU" sz="2800" b="1" i="1" dirty="0" smtClean="0"/>
              <a:t>Создание предметно-развивающей среды.</a:t>
            </a:r>
            <a:endParaRPr lang="ru-RU" sz="2800" dirty="0" smtClean="0"/>
          </a:p>
          <a:p>
            <a:r>
              <a:rPr lang="ru-RU" sz="2800" b="1" i="1" dirty="0" smtClean="0"/>
              <a:t>Правильная позиция взрослого в общении с детьми.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87624" cy="1145428"/>
          </a:xfrm>
          <a:prstGeom prst="rect">
            <a:avLst/>
          </a:prstGeom>
          <a:noFill/>
        </p:spPr>
      </p:pic>
      <p:pic>
        <p:nvPicPr>
          <p:cNvPr id="5" name="Picture 2" descr="C:\Users\Логопед\Downloads\WhatsApp Image 2022-04-15 at 13.55.05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381" y="4387416"/>
            <a:ext cx="1715238" cy="228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46113" y="1196752"/>
            <a:ext cx="8497887" cy="12961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2800" dirty="0" smtClean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261106"/>
              </p:ext>
            </p:extLst>
          </p:nvPr>
        </p:nvGraphicFramePr>
        <p:xfrm>
          <a:off x="0" y="260648"/>
          <a:ext cx="91440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7887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Особенности детей,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проявляющих способности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800" b="1" dirty="0" smtClean="0"/>
              <a:t>Первая особенность личности — это внимательность, собранность, постоянная готовность к напряженной работе. </a:t>
            </a:r>
            <a:endParaRPr lang="ru-RU" sz="2800" dirty="0" smtClean="0"/>
          </a:p>
          <a:p>
            <a:pPr algn="just"/>
            <a:r>
              <a:rPr lang="ru-RU" sz="2800" b="1" dirty="0" smtClean="0"/>
              <a:t>Вторая особенность личности способного ребенка неразрывно связана с первой, заключается в том, что готовность к деятельности у него перерастает в склонность к труду, в трудолюбие, в неуемную потребность деятельности. </a:t>
            </a:r>
            <a:endParaRPr lang="ru-RU" sz="2800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87624" cy="114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7887" cy="86444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Особенности детей,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проявляющих способности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2291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000" b="1" dirty="0" smtClean="0"/>
              <a:t>Третья группа особенностей связана непосредственно с интеллектуальной деятельностью: это особенности мышления, быстрота мыслительных процессов, систематичность ума, повышенные возможности анализа и обобщения, высокая продуктивность умственной деятельности. </a:t>
            </a:r>
          </a:p>
          <a:p>
            <a:pPr algn="just"/>
            <a:r>
              <a:rPr lang="ru-RU" sz="2000" b="1" dirty="0" smtClean="0"/>
              <a:t>Наиболее общей характеристикой способного ребенка является ярко выраженная познавательная потребность (стремление к новому знанию, способу или условию действия), составляющая основу познавательной мотивации. Познавательная мотивация ребенка находит выражение в форме поисковой, исследовательской активности, направленной на обнаружение нового. </a:t>
            </a:r>
            <a:endParaRPr lang="ru-RU" sz="2000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 descr="C:\Users\Админ\Desktop\img-03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887162"/>
            <a:ext cx="3312368" cy="1970838"/>
          </a:xfrm>
          <a:prstGeom prst="rect">
            <a:avLst/>
          </a:prstGeom>
          <a:noFill/>
        </p:spPr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87624" cy="114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7887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>
                <a:solidFill>
                  <a:srgbClr val="0070C0"/>
                </a:solidFill>
              </a:rPr>
              <a:t>Для детей : 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 smtClean="0">
              <a:solidFill>
                <a:srgbClr val="0070C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800" dirty="0"/>
              <a:t>Психолого-педагогическая диагностика развития детей раннего и дошкольного возраста : метод, пособие: с прил. альбома «</a:t>
            </a:r>
            <a:r>
              <a:rPr lang="ru-RU" sz="1800" dirty="0" err="1"/>
              <a:t>Нагляд</a:t>
            </a:r>
            <a:r>
              <a:rPr lang="ru-RU" sz="1800" dirty="0"/>
              <a:t>. материал для обследования детей»/[Е. А. </a:t>
            </a:r>
            <a:r>
              <a:rPr lang="ru-RU" sz="1800" dirty="0" err="1"/>
              <a:t>Стребелева</a:t>
            </a:r>
            <a:r>
              <a:rPr lang="ru-RU" sz="1800" dirty="0"/>
              <a:t>, Г. А. Мишина, Ю. А. </a:t>
            </a:r>
            <a:r>
              <a:rPr lang="ru-RU" sz="1800" dirty="0" err="1"/>
              <a:t>Разенкова</a:t>
            </a:r>
            <a:r>
              <a:rPr lang="ru-RU" sz="1800" dirty="0"/>
              <a:t> и др.]; под ред. Е. А. </a:t>
            </a:r>
            <a:r>
              <a:rPr lang="ru-RU" sz="1800" dirty="0" err="1"/>
              <a:t>Стребелевой</a:t>
            </a:r>
            <a:r>
              <a:rPr lang="ru-RU" sz="1800" dirty="0"/>
              <a:t>. — 2-е изд., </a:t>
            </a:r>
            <a:r>
              <a:rPr lang="ru-RU" sz="1800" dirty="0" err="1"/>
              <a:t>перераб</a:t>
            </a:r>
            <a:r>
              <a:rPr lang="ru-RU" sz="1800" dirty="0"/>
              <a:t>. и доп. — М. : Просвещение, 2004. — 164 с.</a:t>
            </a:r>
          </a:p>
          <a:p>
            <a:pPr algn="just"/>
            <a:r>
              <a:rPr lang="ru-RU" sz="1800" dirty="0"/>
              <a:t>Павлова Н.Н., Руденко Л.Г. «Экспресс-диагностика в детском саду: Комплект материалов для педагогов-психологов детских дошкольных учреждений». </a:t>
            </a:r>
          </a:p>
        </p:txBody>
      </p:sp>
      <p:pic>
        <p:nvPicPr>
          <p:cNvPr id="5" name="Picture 2" descr="F:\АЛЛА ПСИХОЛ\новое 2016-17 уч. год\ресурсный\сканер 22.11.16\сканирование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690510">
            <a:off x="639739" y="3933481"/>
            <a:ext cx="1861909" cy="267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Админ\Desktop\N._N._Pavlova_L._G._Rudenko__Ekspressdiagnostika_v_detskom_sadu._Komplekt_mate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9138">
            <a:off x="6619944" y="3810037"/>
            <a:ext cx="2006284" cy="272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87624" cy="1145428"/>
          </a:xfrm>
          <a:prstGeom prst="rect">
            <a:avLst/>
          </a:prstGeom>
          <a:noFill/>
        </p:spPr>
      </p:pic>
      <p:pic>
        <p:nvPicPr>
          <p:cNvPr id="9" name="Picture 4" descr="C:\Users\Админ\Desktop\17699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907331"/>
            <a:ext cx="1909800" cy="2778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8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7887" cy="108012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100" b="1" dirty="0" smtClean="0">
                <a:solidFill>
                  <a:srgbClr val="0070C0"/>
                </a:solidFill>
              </a:rPr>
              <a:t>Для </a:t>
            </a:r>
            <a:r>
              <a:rPr lang="ru-RU" sz="3100" b="1" dirty="0">
                <a:solidFill>
                  <a:srgbClr val="0070C0"/>
                </a:solidFill>
              </a:rPr>
              <a:t>детей :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Диагностический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альбом для оценки развития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познавательной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деятельности ребенка</a:t>
            </a:r>
            <a:r>
              <a:rPr lang="ru-RU" altLang="ru-RU" sz="2400" b="1" dirty="0">
                <a:solidFill>
                  <a:srgbClr val="002060"/>
                </a:solidFill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5" name="Picture 7" descr="C:\Users\Админ\Desktop\8e48542e67b1d930c6eda87579fa20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6978"/>
            <a:ext cx="9144000" cy="517068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87624" cy="1145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03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46113" y="188640"/>
            <a:ext cx="8497887" cy="16561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solidFill>
                  <a:srgbClr val="0070C0"/>
                </a:solidFill>
              </a:rPr>
              <a:t>Для </a:t>
            </a:r>
            <a:r>
              <a:rPr lang="ru-RU" sz="3600" b="1" dirty="0">
                <a:solidFill>
                  <a:srgbClr val="0070C0"/>
                </a:solidFill>
              </a:rPr>
              <a:t>детей </a:t>
            </a:r>
            <a:r>
              <a:rPr lang="ru-RU" sz="3600" b="1" dirty="0" smtClean="0">
                <a:solidFill>
                  <a:srgbClr val="0070C0"/>
                </a:solidFill>
              </a:rPr>
              <a:t>: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100" b="1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Психоблиц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</a:t>
            </a:r>
            <a:b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интерактивная программа для психолого-педагогического обследования готовности ребенка к школе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3120"/>
            <a:ext cx="9036496" cy="502488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936104" cy="902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46113" y="404664"/>
            <a:ext cx="8497887" cy="11521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>
                <a:solidFill>
                  <a:srgbClr val="0070C0"/>
                </a:solidFill>
              </a:rPr>
              <a:t>Для детей : 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406076"/>
            <a:ext cx="9144000" cy="54519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400" b="1" dirty="0" smtClean="0"/>
              <a:t> «Краткий </a:t>
            </a:r>
            <a:r>
              <a:rPr lang="ru-RU" sz="2400" b="1" dirty="0"/>
              <a:t>тест творческого </a:t>
            </a:r>
            <a:r>
              <a:rPr lang="ru-RU" sz="2400" b="1" dirty="0" smtClean="0"/>
              <a:t>мышления»  </a:t>
            </a:r>
            <a:r>
              <a:rPr lang="ru-RU" sz="2400" b="1" dirty="0"/>
              <a:t>П. </a:t>
            </a:r>
            <a:r>
              <a:rPr lang="ru-RU" sz="2400" b="1" dirty="0" err="1" smtClean="0"/>
              <a:t>Торенс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400" b="1" dirty="0" smtClean="0"/>
              <a:t>Тест </a:t>
            </a:r>
            <a:r>
              <a:rPr lang="ru-RU" sz="2400" b="1" dirty="0"/>
              <a:t>ранней интеллектуально-творческой одаренности (ТРИТО)  </a:t>
            </a:r>
            <a:r>
              <a:rPr lang="ru-RU" sz="2400" b="1" dirty="0" smtClean="0"/>
              <a:t>В</a:t>
            </a:r>
            <a:r>
              <a:rPr lang="ru-RU" sz="2400" b="1" dirty="0"/>
              <a:t>. Г. </a:t>
            </a:r>
            <a:r>
              <a:rPr lang="ru-RU" sz="2400" b="1" dirty="0" err="1" smtClean="0"/>
              <a:t>Грязева-Добшинская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400" b="1" dirty="0" smtClean="0"/>
              <a:t> Диагностическая </a:t>
            </a:r>
            <a:r>
              <a:rPr lang="ru-RU" sz="2400" b="1" dirty="0"/>
              <a:t>проективная методика «Древо желаний» </a:t>
            </a:r>
            <a:r>
              <a:rPr lang="ru-RU" sz="2400" b="1" dirty="0" smtClean="0"/>
              <a:t>В</a:t>
            </a:r>
            <a:r>
              <a:rPr lang="ru-RU" sz="2400" b="1" dirty="0"/>
              <a:t>. С. </a:t>
            </a:r>
            <a:r>
              <a:rPr lang="ru-RU" sz="2400" b="1" dirty="0" smtClean="0"/>
              <a:t>Юркевич.</a:t>
            </a:r>
            <a:r>
              <a:rPr lang="ru-RU" sz="2400" b="1" dirty="0"/>
              <a:t> </a:t>
            </a:r>
          </a:p>
          <a:p>
            <a:pPr marL="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400" b="1" dirty="0" err="1" smtClean="0"/>
              <a:t>Векслеровская</a:t>
            </a:r>
            <a:r>
              <a:rPr lang="ru-RU" sz="2400" b="1" dirty="0" smtClean="0"/>
              <a:t> </a:t>
            </a:r>
            <a:r>
              <a:rPr lang="ru-RU" sz="2400" b="1" dirty="0"/>
              <a:t>шкала интеллекта для дошкольников и младших школьников (WPPSI</a:t>
            </a:r>
            <a:r>
              <a:rPr lang="ru-RU" sz="2400" b="1" dirty="0" smtClean="0"/>
              <a:t>).</a:t>
            </a:r>
            <a:endParaRPr lang="ru-RU" sz="2400" b="1" dirty="0"/>
          </a:p>
          <a:p>
            <a:pPr marL="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400" b="1" dirty="0" smtClean="0"/>
              <a:t>Нормативная </a:t>
            </a:r>
            <a:r>
              <a:rPr lang="ru-RU" sz="2400" b="1" dirty="0"/>
              <a:t>шкала для диагностик одаренности. И. Г. Холла, Н. </a:t>
            </a:r>
            <a:r>
              <a:rPr lang="ru-RU" sz="2400" b="1" dirty="0" smtClean="0"/>
              <a:t>Скиннера.</a:t>
            </a:r>
            <a:endParaRPr lang="ru-RU" sz="2400" b="1" dirty="0"/>
          </a:p>
          <a:p>
            <a:pPr marL="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400" b="1" dirty="0" smtClean="0"/>
              <a:t>Методика </a:t>
            </a:r>
            <a:r>
              <a:rPr lang="ru-RU" sz="2400" b="1" dirty="0"/>
              <a:t>«Составление фигур из кубиков </a:t>
            </a:r>
            <a:r>
              <a:rPr lang="ru-RU" sz="2400" b="1" dirty="0" err="1"/>
              <a:t>Косса</a:t>
            </a:r>
            <a:r>
              <a:rPr lang="ru-RU" sz="2400" b="1" dirty="0" smtClean="0"/>
              <a:t>».</a:t>
            </a:r>
            <a:endParaRPr lang="ru-RU" sz="2400" b="1" dirty="0"/>
          </a:p>
          <a:p>
            <a:pPr marL="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400" b="1" dirty="0" smtClean="0">
                <a:latin typeface="+mj-lt"/>
              </a:rPr>
              <a:t>Методика  </a:t>
            </a:r>
            <a:r>
              <a:rPr lang="ru-RU" sz="2400" b="1" dirty="0">
                <a:latin typeface="+mj-lt"/>
              </a:rPr>
              <a:t>«Матрицы </a:t>
            </a:r>
            <a:r>
              <a:rPr lang="ru-RU" sz="2400" b="1" dirty="0" err="1">
                <a:latin typeface="+mj-lt"/>
              </a:rPr>
              <a:t>Ровена</a:t>
            </a:r>
            <a:r>
              <a:rPr lang="ru-RU" sz="2400" b="1" dirty="0" smtClean="0">
                <a:latin typeface="+mj-lt"/>
              </a:rPr>
              <a:t>».</a:t>
            </a:r>
          </a:p>
          <a:p>
            <a:pPr marL="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400" b="1" dirty="0">
                <a:latin typeface="+mj-lt"/>
              </a:rPr>
              <a:t>Креативные тесты Вильямса.</a:t>
            </a:r>
            <a:endParaRPr lang="ru-RU" sz="2400" b="1" dirty="0" smtClean="0">
              <a:latin typeface="+mj-lt"/>
            </a:endParaRPr>
          </a:p>
          <a:p>
            <a:pPr marL="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Тест </a:t>
            </a:r>
            <a:r>
              <a:rPr lang="ru-RU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«Сделай рисунок» </a:t>
            </a:r>
            <a:r>
              <a:rPr lang="ru-RU" sz="2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- на </a:t>
            </a:r>
            <a:r>
              <a:rPr lang="ru-RU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оценку творческого </a:t>
            </a:r>
            <a:r>
              <a:rPr lang="ru-RU" sz="2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воображения.</a:t>
            </a:r>
            <a:endParaRPr lang="ru-RU" sz="2400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Тест </a:t>
            </a:r>
            <a:r>
              <a:rPr lang="ru-RU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«Рассказ</a:t>
            </a:r>
            <a:r>
              <a:rPr lang="ru-RU" sz="2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» - творческое </a:t>
            </a:r>
            <a:r>
              <a:rPr lang="ru-RU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воображение, оригинальность на языке творческого </a:t>
            </a:r>
            <a:r>
              <a:rPr lang="ru-RU" sz="2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рассказывания.</a:t>
            </a:r>
            <a:endParaRPr lang="ru-RU" sz="2400" b="1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</a:rPr>
              <a:t>Тест</a:t>
            </a:r>
            <a:r>
              <a:rPr lang="ru-RU" sz="2400" b="1" dirty="0">
                <a:solidFill>
                  <a:schemeClr val="tx1"/>
                </a:solidFill>
              </a:rPr>
              <a:t>: «Фигуры»  </a:t>
            </a:r>
            <a:r>
              <a:rPr lang="ru-RU" sz="2400" b="1" dirty="0" smtClean="0">
                <a:solidFill>
                  <a:schemeClr val="tx1"/>
                </a:solidFill>
              </a:rPr>
              <a:t>- на </a:t>
            </a:r>
            <a:r>
              <a:rPr lang="ru-RU" sz="2400" b="1" dirty="0">
                <a:solidFill>
                  <a:schemeClr val="tx1"/>
                </a:solidFill>
              </a:rPr>
              <a:t>выявление творческих </a:t>
            </a:r>
            <a:r>
              <a:rPr lang="ru-RU" sz="2400" b="1" dirty="0" smtClean="0">
                <a:solidFill>
                  <a:schemeClr val="tx1"/>
                </a:solidFill>
              </a:rPr>
              <a:t>способностей.</a:t>
            </a:r>
            <a:endParaRPr lang="ru-RU" sz="2400" b="1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ru-RU" sz="2400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87624" cy="1145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45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7"/>
            <a:ext cx="8568952" cy="172819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ПЛАН </a:t>
            </a:r>
            <a:r>
              <a:rPr lang="ru-RU" sz="2800" dirty="0">
                <a:solidFill>
                  <a:srgbClr val="003399"/>
                </a:solidFill>
              </a:rPr>
              <a:t/>
            </a:r>
            <a:br>
              <a:rPr lang="ru-RU" sz="2800" dirty="0">
                <a:solidFill>
                  <a:srgbClr val="003399"/>
                </a:solidFill>
              </a:rPr>
            </a:br>
            <a:r>
              <a:rPr lang="ru-RU" sz="2800" b="1" dirty="0">
                <a:solidFill>
                  <a:srgbClr val="003399"/>
                </a:solidFill>
              </a:rPr>
              <a:t>проведения мастер-класса, в рамках мини-проекта «Одаренные дети»</a:t>
            </a:r>
            <a:r>
              <a:rPr lang="ru-RU" sz="2800" dirty="0">
                <a:solidFill>
                  <a:srgbClr val="003399"/>
                </a:solidFill>
              </a:rPr>
              <a:t/>
            </a:r>
            <a:br>
              <a:rPr lang="ru-RU" sz="2800" dirty="0">
                <a:solidFill>
                  <a:srgbClr val="003399"/>
                </a:solidFill>
              </a:rPr>
            </a:br>
            <a:r>
              <a:rPr lang="ru-RU" sz="2800" b="1" dirty="0">
                <a:solidFill>
                  <a:srgbClr val="003399"/>
                </a:solidFill>
              </a:rPr>
              <a:t>(16 ноября 2023 г.)</a:t>
            </a:r>
            <a:r>
              <a:rPr lang="ru-RU" sz="2800" dirty="0">
                <a:solidFill>
                  <a:srgbClr val="003399"/>
                </a:solidFill>
              </a:rPr>
              <a:t/>
            </a:r>
            <a:br>
              <a:rPr lang="ru-RU" sz="2800" dirty="0">
                <a:solidFill>
                  <a:srgbClr val="003399"/>
                </a:solidFill>
              </a:rPr>
            </a:br>
            <a:endParaRPr lang="ru-RU" sz="2800" dirty="0">
              <a:solidFill>
                <a:srgbClr val="003399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844825"/>
            <a:ext cx="9036496" cy="504175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514350" lvl="0" indent="-514350" algn="just">
              <a:buFont typeface="+mj-lt"/>
              <a:buAutoNum type="arabicPeriod"/>
            </a:pPr>
            <a:r>
              <a:rPr lang="ru-RU" sz="3500" dirty="0"/>
              <a:t>«Организация работы образовательного учреждения с детьми, имеющими высокую мотивацию к познавательной деятельности и проявляющими способности» - выступление педагога-психолога ДОУ № 91 </a:t>
            </a:r>
            <a:r>
              <a:rPr lang="ru-RU" sz="3500" dirty="0" err="1"/>
              <a:t>Устимец</a:t>
            </a:r>
            <a:r>
              <a:rPr lang="ru-RU" sz="3500" dirty="0"/>
              <a:t> Аллы </a:t>
            </a:r>
            <a:r>
              <a:rPr lang="ru-RU" sz="3500" dirty="0" smtClean="0"/>
              <a:t>Валерьевны (45 мин.)</a:t>
            </a:r>
          </a:p>
          <a:p>
            <a:pPr marL="514350" lvl="0" indent="-514350" algn="just">
              <a:buFont typeface="+mj-lt"/>
              <a:buAutoNum type="arabicPeriod"/>
            </a:pPr>
            <a:endParaRPr lang="ru-RU" sz="35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3500" dirty="0"/>
              <a:t> </a:t>
            </a:r>
            <a:r>
              <a:rPr lang="ru-RU" sz="3500" dirty="0" smtClean="0"/>
              <a:t>«</a:t>
            </a:r>
            <a:r>
              <a:rPr lang="ru-RU" sz="3500" dirty="0"/>
              <a:t>Психолого-педагогическое сопровождение детей дошкольного возраста, проявляющих способности и имеющих мотивацию к различным видам детской деятельности.  Организация работы с детьми, проявляющими повышенные способности к плаванию» - выступление старшего воспитателя ДОУ № 130 Хоревой Наталии Николаевны (10 мин</a:t>
            </a:r>
            <a:r>
              <a:rPr lang="ru-RU" sz="3500" dirty="0" smtClean="0"/>
              <a:t>.)</a:t>
            </a:r>
          </a:p>
          <a:p>
            <a:pPr marL="514350" indent="-514350" algn="just">
              <a:buFont typeface="+mj-lt"/>
              <a:buAutoNum type="arabicPeriod"/>
            </a:pPr>
            <a:endParaRPr lang="ru-RU" sz="35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3500" dirty="0"/>
              <a:t> </a:t>
            </a:r>
            <a:r>
              <a:rPr lang="ru-RU" sz="3500" dirty="0" smtClean="0"/>
              <a:t>«</a:t>
            </a:r>
            <a:r>
              <a:rPr lang="ru-RU" sz="3500" dirty="0"/>
              <a:t>Выявление и поддержка музыкально-одаренных детей» - выступление из опыта работы музыкального руководителя ДОУ № 130 </a:t>
            </a:r>
            <a:r>
              <a:rPr lang="ru-RU" sz="3500" dirty="0" err="1"/>
              <a:t>Штукаревой</a:t>
            </a:r>
            <a:r>
              <a:rPr lang="ru-RU" sz="3500" dirty="0"/>
              <a:t> Оксаны Викторовны (10 мин.)</a:t>
            </a:r>
          </a:p>
        </p:txBody>
      </p:sp>
    </p:spTree>
    <p:extLst>
      <p:ext uri="{BB962C8B-B14F-4D97-AF65-F5344CB8AC3E}">
        <p14:creationId xmlns:p14="http://schemas.microsoft.com/office/powerpoint/2010/main" val="17875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7887" cy="10081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>
                <a:solidFill>
                  <a:srgbClr val="0070C0"/>
                </a:solidFill>
              </a:rPr>
              <a:t>Для педагогов  и родителей: 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51571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i="1" dirty="0"/>
              <a:t> </a:t>
            </a:r>
            <a:r>
              <a:rPr lang="ru-RU" sz="2400" b="1" i="1" dirty="0"/>
              <a:t>1. Анкета Ф. </a:t>
            </a:r>
            <a:r>
              <a:rPr lang="ru-RU" sz="2400" b="1" i="1" dirty="0" err="1"/>
              <a:t>Татла</a:t>
            </a:r>
            <a:r>
              <a:rPr lang="ru-RU" sz="2400" b="1" i="1" dirty="0"/>
              <a:t> и Л. Беккера, - дает общее представление относительно данных ребенка. </a:t>
            </a:r>
            <a:endParaRPr lang="ru-RU" sz="2400" b="1" i="1" dirty="0" smtClean="0"/>
          </a:p>
          <a:p>
            <a:pPr algn="just">
              <a:buNone/>
            </a:pPr>
            <a:r>
              <a:rPr lang="ru-RU" sz="2400" b="1" i="1" dirty="0" smtClean="0"/>
              <a:t>2</a:t>
            </a:r>
            <a:r>
              <a:rPr lang="ru-RU" sz="2400" b="1" i="1" dirty="0"/>
              <a:t>. </a:t>
            </a:r>
            <a:r>
              <a:rPr lang="ru-RU" sz="2400" b="1" i="1" dirty="0" smtClean="0"/>
              <a:t> Краткий </a:t>
            </a:r>
            <a:r>
              <a:rPr lang="ru-RU" sz="2400" b="1" i="1" dirty="0"/>
              <a:t>опросник для определения одаренного ребенка (Савенков А. </a:t>
            </a:r>
            <a:r>
              <a:rPr lang="ru-RU" sz="2400" b="1" i="1" dirty="0" smtClean="0"/>
              <a:t>И.)</a:t>
            </a:r>
            <a:r>
              <a:rPr lang="ru-RU" sz="2400" b="1" i="1" dirty="0"/>
              <a:t> </a:t>
            </a:r>
            <a:endParaRPr lang="ru-RU" sz="2400" b="1" i="1" dirty="0" smtClean="0"/>
          </a:p>
          <a:p>
            <a:pPr algn="just">
              <a:buNone/>
            </a:pPr>
            <a:r>
              <a:rPr lang="ru-RU" sz="2400" b="1" i="1" dirty="0" smtClean="0"/>
              <a:t>3.   </a:t>
            </a:r>
            <a:r>
              <a:rPr lang="ru-RU" sz="2400" b="1" i="1" dirty="0"/>
              <a:t>Опросник «Карта одаренности» (Савенков А. И.) </a:t>
            </a:r>
            <a:endParaRPr lang="ru-RU" sz="2400" b="1" i="1" dirty="0" smtClean="0"/>
          </a:p>
          <a:p>
            <a:pPr algn="just">
              <a:buNone/>
            </a:pPr>
            <a:r>
              <a:rPr lang="ru-RU" sz="2400" b="1" i="1" dirty="0" smtClean="0"/>
              <a:t>4. Экспресс-анкета </a:t>
            </a:r>
            <a:r>
              <a:rPr lang="ru-RU" sz="2400" b="1" i="1" dirty="0"/>
              <a:t>«Одаренный ребенок» (Организация работы МППС/ Под </a:t>
            </a:r>
            <a:r>
              <a:rPr lang="ru-RU" sz="2400" b="1" i="1" dirty="0" err="1"/>
              <a:t>ред</a:t>
            </a:r>
            <a:r>
              <a:rPr lang="ru-RU" sz="2400" b="1" i="1" dirty="0"/>
              <a:t> Е. А. </a:t>
            </a:r>
            <a:r>
              <a:rPr lang="ru-RU" sz="2400" b="1" i="1" dirty="0" err="1"/>
              <a:t>Каралашвили</a:t>
            </a:r>
            <a:r>
              <a:rPr lang="ru-RU" sz="2400" b="1" i="1" dirty="0" smtClean="0"/>
              <a:t>).</a:t>
            </a:r>
            <a:endParaRPr lang="ru-RU" sz="2400" b="1" i="1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5.   </a:t>
            </a:r>
            <a:r>
              <a:rPr lang="ru-RU" sz="2400" b="1" i="1" dirty="0" smtClean="0">
                <a:solidFill>
                  <a:schemeClr val="tx1"/>
                </a:solidFill>
              </a:rPr>
              <a:t>Методика </a:t>
            </a:r>
            <a:r>
              <a:rPr lang="ru-RU" sz="2400" b="1" i="1" dirty="0">
                <a:solidFill>
                  <a:schemeClr val="tx1"/>
                </a:solidFill>
              </a:rPr>
              <a:t>«Карта одаренности» </a:t>
            </a:r>
            <a:r>
              <a:rPr lang="ru-RU" sz="2400" b="1" i="1" dirty="0" err="1">
                <a:solidFill>
                  <a:schemeClr val="tx1"/>
                </a:solidFill>
              </a:rPr>
              <a:t>Хаана</a:t>
            </a:r>
            <a:r>
              <a:rPr lang="ru-RU" sz="2400" b="1" i="1" dirty="0">
                <a:solidFill>
                  <a:schemeClr val="tx1"/>
                </a:solidFill>
              </a:rPr>
              <a:t> и Кафа (5-10). Для родителей.</a:t>
            </a:r>
            <a:endParaRPr lang="ru-RU" sz="2400" b="1" i="1" u="sng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ru-RU" sz="2400" b="1" i="1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187624" cy="1145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66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7887" cy="12241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Диагностика </a:t>
            </a:r>
            <a:r>
              <a:rPr lang="ru-RU" sz="2800" b="1" dirty="0">
                <a:solidFill>
                  <a:srgbClr val="0070C0"/>
                </a:solidFill>
              </a:rPr>
              <a:t>готовности педагогов к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работе со способными детьми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941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ru-RU" sz="2400" b="1" i="1" dirty="0"/>
              <a:t> </a:t>
            </a:r>
            <a:r>
              <a:rPr lang="ru-RU" sz="2400" b="1" dirty="0" smtClean="0"/>
              <a:t>Оценка </a:t>
            </a:r>
            <a:r>
              <a:rPr lang="ru-RU" sz="2400" b="1" dirty="0"/>
              <a:t>готовности и </a:t>
            </a:r>
            <a:r>
              <a:rPr lang="ru-RU" sz="2400" b="1" dirty="0" err="1"/>
              <a:t>адаптированности</a:t>
            </a:r>
            <a:r>
              <a:rPr lang="ru-RU" sz="2400" b="1" dirty="0"/>
              <a:t> личности к педагогической деятельности (В. Симонов);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/>
              <a:t>Опросник оценки творческого потенциала (Н.Ф. Вишнякова);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/>
              <a:t>Диагностический комплекс для определения уровня готовности педагогов к инновационной деятельности (Е.М. Крюкова, Е.Г. Белова);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/>
              <a:t>Анкета «Мотивационная готовность педагогического коллектива к освоению новшеств»;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/>
              <a:t>Анкета «Определение затруднений педагогов при организации учебного и воспитательного процесса».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4090" y="188640"/>
            <a:ext cx="111991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4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7887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Диагностика </a:t>
            </a:r>
            <a:r>
              <a:rPr lang="ru-RU" sz="2800" b="1" dirty="0">
                <a:solidFill>
                  <a:srgbClr val="0070C0"/>
                </a:solidFill>
              </a:rPr>
              <a:t>готовности педагогов к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работе со способными детьми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i="1" dirty="0"/>
              <a:t> </a:t>
            </a:r>
            <a:r>
              <a:rPr lang="ru-RU" sz="5600" b="1" dirty="0"/>
              <a:t>Заключение </a:t>
            </a:r>
            <a:r>
              <a:rPr lang="ru-RU" sz="5600" b="1" dirty="0" smtClean="0"/>
              <a:t>по </a:t>
            </a:r>
            <a:r>
              <a:rPr lang="ru-RU" sz="5600" b="1" dirty="0"/>
              <a:t>результатам анкетирования </a:t>
            </a:r>
            <a:r>
              <a:rPr lang="ru-RU" sz="5600" b="1" dirty="0" smtClean="0"/>
              <a:t>педагогов</a:t>
            </a:r>
          </a:p>
          <a:p>
            <a:pPr marL="0" indent="0" algn="ctr">
              <a:buNone/>
            </a:pPr>
            <a:endParaRPr lang="ru-RU" sz="5600" dirty="0"/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1. Дата проведения: октябрь 2022 г.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2. Участники: педагоги (воспитатели групп).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3. Цель: исследование направлено на определение степени выраженности склонности педагога к работе с детьми с признаками одаренности).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4. При проведении обследования использовалась методика «Определение склонностей педагога к работе с одаренными детьми» (Источник: Система работы образовательного учреждения с одаренными детьми/авт. </a:t>
            </a:r>
            <a:r>
              <a:rPr lang="ru-RU" sz="4800" b="1" dirty="0" err="1"/>
              <a:t>сос</a:t>
            </a:r>
            <a:r>
              <a:rPr lang="ru-RU" sz="4800" b="1" dirty="0"/>
              <a:t>. Н.И. Пантина и др. – Волгоград: Учитель, 2007</a:t>
            </a:r>
            <a:r>
              <a:rPr lang="ru-RU" sz="4800" b="1" dirty="0" smtClean="0"/>
              <a:t>.)</a:t>
            </a:r>
            <a:endParaRPr lang="ru-RU" sz="4800" b="1" dirty="0"/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5. Результаты исследования.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Обобщенная интерпретация данных: аналитическое описание полученных результатов и выводы по результатам: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Обработка результатов: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В результате анкетирования и подсчета результатов, было выявлено, что ответы всех воспитателей находятся в диапазоне от 30 до 35 баллов (100%).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Диапазон 24 - 48 баллов означает, что у педагогов есть склонности к работе с одаренными детьми, но они требуют дополнительных ресурсов и активного саморегулирования в интеллектуальном процессе. Необходим правильный выбор объекта направленности творческого интереса</a:t>
            </a:r>
            <a:r>
              <a:rPr lang="ru-RU" sz="4800" b="1" dirty="0" smtClean="0"/>
              <a:t>.</a:t>
            </a:r>
            <a:r>
              <a:rPr lang="ru-RU" sz="4800" b="1" dirty="0"/>
              <a:t> 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По результатам проведенного психодиагностического исследования, можно сделать вывод о преобладании у педагогов среднего (достаточного) уровня склонностей к работе с детьми с признаками одаренности.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 6. По результатам исследования рекомендовано: 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Продолжать работу по развитию склонностей у педагогов к взаимодействию с детьми с признаками одаренности.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i="1" dirty="0"/>
              <a:t>С рекомендациями ознакомлен</a:t>
            </a:r>
            <a:r>
              <a:rPr lang="ru-RU" sz="4800" b="1" dirty="0"/>
              <a:t>: 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Заместитель заведующей __________________________________________.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dirty="0"/>
              <a:t>Дата: "27" октября 2022 г.</a:t>
            </a:r>
          </a:p>
          <a:p>
            <a:pPr marL="180000" indent="0">
              <a:spcAft>
                <a:spcPts val="600"/>
              </a:spcAft>
              <a:buNone/>
            </a:pPr>
            <a:r>
              <a:rPr lang="ru-RU" sz="4800" b="1" i="1" dirty="0"/>
              <a:t>Педагог-психолог        ДОУ д/с № 91                                            </a:t>
            </a:r>
            <a:r>
              <a:rPr lang="ru-RU" sz="4800" b="1" i="1" dirty="0" err="1"/>
              <a:t>Устимец</a:t>
            </a:r>
            <a:r>
              <a:rPr lang="ru-RU" sz="4800" b="1" i="1" dirty="0"/>
              <a:t> А.В.</a:t>
            </a:r>
            <a:endParaRPr lang="ru-RU" sz="4800" b="1" dirty="0"/>
          </a:p>
          <a:p>
            <a:pPr marL="0" indent="0">
              <a:buNone/>
            </a:pPr>
            <a:endParaRPr lang="ru-RU" sz="3700" dirty="0"/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495" y="17346"/>
            <a:ext cx="755576" cy="728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6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128792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Проектирование </a:t>
            </a:r>
            <a:r>
              <a:rPr lang="ru-RU" sz="3200" b="1" dirty="0">
                <a:solidFill>
                  <a:srgbClr val="000099"/>
                </a:solidFill>
              </a:rPr>
              <a:t>индивидуального образовательного маршрута </a:t>
            </a:r>
            <a:r>
              <a:rPr lang="ru-RU" sz="3200" b="1" dirty="0" smtClean="0">
                <a:solidFill>
                  <a:srgbClr val="000099"/>
                </a:solidFill>
              </a:rPr>
              <a:t>для детей, имеющих признаки одаренности</a:t>
            </a: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509120"/>
            <a:ext cx="3384376" cy="1752600"/>
          </a:xfrm>
        </p:spPr>
        <p:txBody>
          <a:bodyPr>
            <a:normAutofit/>
          </a:bodyPr>
          <a:lstStyle/>
          <a:p>
            <a:pPr algn="r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167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5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/>
              <a:t>       Применительно к дошкольному образованию используют термин «индивидуальный образовательный маршрут» для разработки образовательной программы, направленной на развитие индивидуальных способностей, реализации личностного потенциала воспитанника в образовании (А.Н Малышкина, И.Ю.</a:t>
            </a:r>
            <a:r>
              <a:rPr lang="ru-RU" sz="2800" b="1" i="1" dirty="0" smtClean="0"/>
              <a:t> </a:t>
            </a:r>
            <a:r>
              <a:rPr lang="ru-RU" sz="2800" b="1" dirty="0" err="1" smtClean="0"/>
              <a:t>Аршинова</a:t>
            </a:r>
            <a:r>
              <a:rPr lang="ru-RU" sz="2800" b="1" dirty="0" smtClean="0"/>
              <a:t>, Н.А.Рошаль).</a:t>
            </a:r>
          </a:p>
          <a:p>
            <a:endParaRPr lang="ru-RU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083" y="260648"/>
            <a:ext cx="1343893" cy="129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73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7887" cy="12961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100" b="1" dirty="0" smtClean="0">
                <a:solidFill>
                  <a:srgbClr val="0070C0"/>
                </a:solidFill>
              </a:rPr>
              <a:t>Этапы работы  по выстраиванию индивидуального образовательного маршрута с  детьми, проявляющими способности: 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endParaRPr lang="ru-RU" sz="3100" b="1" dirty="0" smtClean="0">
              <a:solidFill>
                <a:srgbClr val="0070C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229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I этап — подготовительный. </a:t>
            </a:r>
          </a:p>
          <a:p>
            <a:pPr algn="ctr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8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Исследовательски-диагностический )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Цель</a:t>
            </a:r>
            <a:r>
              <a:rPr lang="ru-RU" sz="28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: получение первичной информации о характере и направленности интересов, склонностей и способностей </a:t>
            </a:r>
            <a:r>
              <a:rPr lang="ru-RU" sz="28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детей.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     </a:t>
            </a:r>
            <a:r>
              <a:rPr lang="ru-RU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dirty="0">
                <a:solidFill>
                  <a:schemeClr val="tx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7887" cy="114265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I </a:t>
            </a:r>
            <a:r>
              <a:rPr lang="ru-RU" b="1" dirty="0" smtClean="0">
                <a:solidFill>
                  <a:srgbClr val="0070C0"/>
                </a:solidFill>
              </a:rPr>
              <a:t>этап  — организационный 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 smtClean="0">
              <a:solidFill>
                <a:srgbClr val="0070C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en-US" dirty="0" smtClean="0"/>
              <a:t>    </a:t>
            </a:r>
            <a:r>
              <a:rPr lang="ru-RU" b="1" i="1" dirty="0" smtClean="0"/>
              <a:t>Цель:</a:t>
            </a:r>
            <a:r>
              <a:rPr lang="ru-RU" dirty="0" smtClean="0"/>
              <a:t> выявление форм и методов организации работы с  детьми. 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     </a:t>
            </a:r>
            <a:r>
              <a:rPr lang="ru-RU" dirty="0" smtClean="0"/>
              <a:t>Создание банка образовательных программ и методических материалов для</a:t>
            </a:r>
            <a:r>
              <a:rPr lang="en-US" dirty="0" smtClean="0"/>
              <a:t> </a:t>
            </a:r>
            <a:r>
              <a:rPr lang="ru-RU" dirty="0" smtClean="0"/>
              <a:t> развития способностей детей.</a:t>
            </a:r>
          </a:p>
        </p:txBody>
      </p:sp>
      <p:pic>
        <p:nvPicPr>
          <p:cNvPr id="5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2726" y="260648"/>
            <a:ext cx="1045249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17632" cy="12961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Образовательные программы и методические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материалы для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развития способностей детей</a:t>
            </a:r>
          </a:p>
        </p:txBody>
      </p:sp>
      <p:sp>
        <p:nvSpPr>
          <p:cNvPr id="6148" name="Объект 2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5832648" cy="475252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      </a:t>
            </a:r>
            <a:r>
              <a:rPr lang="ru-RU" sz="2100" dirty="0" smtClean="0">
                <a:solidFill>
                  <a:srgbClr val="FF0000"/>
                </a:solidFill>
              </a:rPr>
              <a:t> </a:t>
            </a:r>
            <a:endParaRPr lang="ru-RU" sz="2100" dirty="0" smtClean="0"/>
          </a:p>
          <a:p>
            <a:r>
              <a:rPr lang="ru-RU" sz="2900" b="1" dirty="0" smtClean="0"/>
              <a:t> </a:t>
            </a:r>
            <a:r>
              <a:rPr lang="ru-RU" sz="2900" b="1" dirty="0" err="1" smtClean="0"/>
              <a:t>Зак</a:t>
            </a:r>
            <a:r>
              <a:rPr lang="ru-RU" sz="2900" b="1" dirty="0" smtClean="0"/>
              <a:t> А.З. Путешествие в </a:t>
            </a:r>
            <a:r>
              <a:rPr lang="ru-RU" sz="2900" b="1" dirty="0" err="1" smtClean="0"/>
              <a:t>Сообразилию</a:t>
            </a:r>
            <a:r>
              <a:rPr lang="ru-RU" sz="2900" b="1" dirty="0" smtClean="0"/>
              <a:t>: Дебют мыслителя. Как проверить и развить интеллект ребенка 6-10 лет. - М. : НПО "Перспектива",1993г.. 96 с.</a:t>
            </a:r>
          </a:p>
          <a:p>
            <a:r>
              <a:rPr lang="ru-RU" sz="2900" b="1" dirty="0" err="1" smtClean="0"/>
              <a:t>Зак</a:t>
            </a:r>
            <a:r>
              <a:rPr lang="ru-RU" sz="2900" b="1" dirty="0" smtClean="0"/>
              <a:t> А.З. Путешествие в </a:t>
            </a:r>
            <a:r>
              <a:rPr lang="ru-RU" sz="2900" b="1" dirty="0" err="1" smtClean="0"/>
              <a:t>Сообразилию</a:t>
            </a:r>
            <a:r>
              <a:rPr lang="ru-RU" sz="2900" b="1" dirty="0" smtClean="0"/>
              <a:t>, или как помочь ребенку стать смышленым. Просвет и другие интеллектуальные игры для детей 6-10 лет. - М. : НПО "Перспектива", 1993 г. 46 с</a:t>
            </a:r>
          </a:p>
          <a:p>
            <a:r>
              <a:rPr lang="ru-RU" sz="2900" b="1" dirty="0" err="1" smtClean="0"/>
              <a:t>Зак</a:t>
            </a:r>
            <a:r>
              <a:rPr lang="ru-RU" sz="2900" b="1" dirty="0" smtClean="0"/>
              <a:t> А.З. Путешествие в </a:t>
            </a:r>
            <a:r>
              <a:rPr lang="ru-RU" sz="2900" b="1" dirty="0" err="1" smtClean="0"/>
              <a:t>Сообразилию</a:t>
            </a:r>
            <a:r>
              <a:rPr lang="ru-RU" sz="2900" b="1" dirty="0" smtClean="0"/>
              <a:t>: Поиск девятого. - М. : НПО "Перспектива", 1993 г. 112 с</a:t>
            </a:r>
          </a:p>
          <a:p>
            <a:pPr algn="just"/>
            <a:r>
              <a:rPr lang="ru-RU" sz="2900" b="1" dirty="0" smtClean="0"/>
              <a:t>Программа Л.А. </a:t>
            </a:r>
            <a:r>
              <a:rPr lang="ru-RU" sz="2900" b="1" dirty="0" err="1" smtClean="0"/>
              <a:t>Венгера</a:t>
            </a:r>
            <a:r>
              <a:rPr lang="ru-RU" sz="2900" b="1" dirty="0" smtClean="0"/>
              <a:t>  «Одарённый ребёнок» (основные положения). – М.,1995 г.  </a:t>
            </a:r>
            <a:r>
              <a:rPr lang="ru-RU" sz="2900" b="1" u="sng" dirty="0" smtClean="0"/>
              <a:t> </a:t>
            </a:r>
          </a:p>
          <a:p>
            <a:r>
              <a:rPr lang="ru-RU" sz="2900" b="1" dirty="0" smtClean="0"/>
              <a:t>Яковлева, Е.Л.  Трофимова Н.П. Программа развития творческого потенциала в старшем дошкольном возрасте.  -М.: РАО Психологический институт -1997г.   </a:t>
            </a:r>
          </a:p>
          <a:p>
            <a:r>
              <a:rPr lang="ru-RU" sz="2900" b="1" dirty="0" err="1" smtClean="0"/>
              <a:t>Кагарлицкая</a:t>
            </a:r>
            <a:r>
              <a:rPr lang="ru-RU" sz="2900" b="1" dirty="0" smtClean="0"/>
              <a:t> Г.С. Что, зачем и почему? Комплект коррекционно-развивающих материалов для работы с детьми от 4 лет. – М.: Генезис, 2011 г.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56176" y="2420888"/>
            <a:ext cx="2448272" cy="3705275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5" name="Picture 2" descr="C:\Users\Админ\Desktop\1711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218" y="2204864"/>
            <a:ext cx="2825270" cy="45735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8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8751" y="260648"/>
            <a:ext cx="1045249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2961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Образовательные программы и методические материалы для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развития способностей детей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23928" y="1844824"/>
            <a:ext cx="5220072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err="1"/>
              <a:t>Гатанов</a:t>
            </a:r>
            <a:r>
              <a:rPr lang="ru-RU" sz="2000" b="1" dirty="0"/>
              <a:t> Ю.Б. </a:t>
            </a:r>
          </a:p>
          <a:p>
            <a:pPr marL="0" indent="0" algn="just">
              <a:buNone/>
            </a:pPr>
            <a:r>
              <a:rPr lang="ru-RU" sz="2000" dirty="0"/>
              <a:t>Курс развития творческого мышления для детей 6-8 лет. Программа </a:t>
            </a:r>
            <a:r>
              <a:rPr lang="ru-RU" sz="2000" dirty="0" smtClean="0"/>
              <a:t>«Умное </a:t>
            </a:r>
            <a:r>
              <a:rPr lang="ru-RU" sz="2000" dirty="0"/>
              <a:t>поколение" по методу Дж. </a:t>
            </a:r>
            <a:r>
              <a:rPr lang="ru-RU" sz="2000" dirty="0" err="1"/>
              <a:t>Гилфорда</a:t>
            </a:r>
            <a:r>
              <a:rPr lang="ru-RU" sz="2000" dirty="0"/>
              <a:t>, Дж. </a:t>
            </a:r>
            <a:r>
              <a:rPr lang="ru-RU" sz="2000" dirty="0" err="1"/>
              <a:t>Рензулли</a:t>
            </a:r>
            <a:r>
              <a:rPr lang="ru-RU" sz="2000" dirty="0"/>
              <a:t>. – СПб, 1999 г. - 59с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r>
              <a:rPr lang="ru-RU" sz="2000" b="1" dirty="0" smtClean="0"/>
              <a:t>Николаева </a:t>
            </a:r>
            <a:r>
              <a:rPr lang="ru-RU" sz="2000" b="1" dirty="0"/>
              <a:t>Е. П. </a:t>
            </a:r>
            <a:endParaRPr lang="ru-RU" sz="2000" b="1" dirty="0" smtClean="0"/>
          </a:p>
          <a:p>
            <a:pPr marL="0" indent="0" algn="just">
              <a:buNone/>
            </a:pPr>
            <a:r>
              <a:rPr lang="ru-RU" sz="2000" dirty="0" smtClean="0"/>
              <a:t>Развитие </a:t>
            </a:r>
            <a:r>
              <a:rPr lang="ru-RU" sz="2000" dirty="0"/>
              <a:t>навыков самостоятельного мышления у детей дошкольного возраста с 5 до 7 лет. – СПб.,2016.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" name="Picture 2" descr="C:\Users\Админ\Desktop\кур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38" y="1844824"/>
            <a:ext cx="2225768" cy="3168352"/>
          </a:xfrm>
          <a:prstGeom prst="rect">
            <a:avLst/>
          </a:prstGeom>
          <a:noFill/>
        </p:spPr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360115"/>
            <a:ext cx="899592" cy="86763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417507"/>
            <a:ext cx="2592288" cy="31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3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7887" cy="21605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3100" b="1" dirty="0">
                <a:solidFill>
                  <a:srgbClr val="0070C0"/>
                </a:solidFill>
              </a:rPr>
              <a:t>Настольные игры фирмы </a:t>
            </a:r>
            <a:br>
              <a:rPr lang="ru-RU" sz="3100" b="1" dirty="0">
                <a:solidFill>
                  <a:srgbClr val="0070C0"/>
                </a:solidFill>
              </a:rPr>
            </a:br>
            <a:r>
              <a:rPr lang="ru-RU" sz="3100" b="1" dirty="0">
                <a:solidFill>
                  <a:srgbClr val="0070C0"/>
                </a:solidFill>
              </a:rPr>
              <a:t>«Корвет», «</a:t>
            </a:r>
            <a:r>
              <a:rPr lang="ru-RU" sz="3100" b="1" dirty="0" err="1">
                <a:solidFill>
                  <a:srgbClr val="0070C0"/>
                </a:solidFill>
              </a:rPr>
              <a:t>Оксва</a:t>
            </a:r>
            <a:r>
              <a:rPr lang="ru-RU" sz="3100" b="1" dirty="0">
                <a:solidFill>
                  <a:srgbClr val="0070C0"/>
                </a:solidFill>
              </a:rPr>
              <a:t>» и др</a:t>
            </a:r>
            <a:r>
              <a:rPr lang="ru-RU" sz="3100" b="1" dirty="0" smtClean="0">
                <a:solidFill>
                  <a:srgbClr val="0070C0"/>
                </a:solidFill>
              </a:rPr>
              <a:t>.:</a:t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/>
              <a:t>«С</a:t>
            </a:r>
            <a:r>
              <a:rPr lang="ru-RU" sz="2700" b="1" dirty="0" smtClean="0"/>
              <a:t>обери </a:t>
            </a:r>
            <a:r>
              <a:rPr lang="ru-RU" sz="2700" b="1" dirty="0"/>
              <a:t>узор», «Хамелеон», «Логическая мозаика», «</a:t>
            </a:r>
            <a:r>
              <a:rPr lang="ru-RU" sz="2700" b="1" dirty="0" err="1"/>
              <a:t>Танграмм</a:t>
            </a:r>
            <a:r>
              <a:rPr lang="ru-RU" sz="2700" b="1" dirty="0"/>
              <a:t>», «Монгольская игра», «Пифагор»,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</a:t>
            </a:r>
            <a:r>
              <a:rPr lang="ru-RU" sz="2700" b="1" dirty="0"/>
              <a:t>Волшебный круг» и другие.</a:t>
            </a:r>
            <a:br>
              <a:rPr lang="ru-RU" sz="2700" b="1" dirty="0"/>
            </a:br>
            <a:endParaRPr lang="ru-RU" sz="2700" b="1" dirty="0"/>
          </a:p>
        </p:txBody>
      </p:sp>
      <p:pic>
        <p:nvPicPr>
          <p:cNvPr id="7" name="Picture 2" descr="C:\Users\Админ\Desktop\albom_19_v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884264" cy="2163198"/>
          </a:xfrm>
          <a:prstGeom prst="rect">
            <a:avLst/>
          </a:prstGeom>
          <a:noFill/>
        </p:spPr>
      </p:pic>
      <p:pic>
        <p:nvPicPr>
          <p:cNvPr id="8" name="Picture 3" descr="C:\Users\Админ\Desktop\144_im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2743200" cy="2743200"/>
          </a:xfrm>
          <a:prstGeom prst="rect">
            <a:avLst/>
          </a:prstGeom>
          <a:noFill/>
        </p:spPr>
      </p:pic>
      <p:pic>
        <p:nvPicPr>
          <p:cNvPr id="9" name="Picture 5" descr="C:\Users\Админ\Desktop\13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005064"/>
            <a:ext cx="1605280" cy="2265680"/>
          </a:xfrm>
          <a:prstGeom prst="rect">
            <a:avLst/>
          </a:prstGeom>
          <a:noFill/>
        </p:spPr>
      </p:pic>
      <p:pic>
        <p:nvPicPr>
          <p:cNvPr id="10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99592" cy="86763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88224" y="6525344"/>
            <a:ext cx="2555776" cy="332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8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88640"/>
            <a:ext cx="7128792" cy="6340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ru-RU" sz="3200" dirty="0" smtClean="0"/>
          </a:p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3000" b="1" dirty="0" smtClean="0">
                <a:solidFill>
                  <a:srgbClr val="000099"/>
                </a:solidFill>
                <a:cs typeface="Aharoni" pitchFamily="2" charset="-79"/>
              </a:rPr>
              <a:t>«Организация работы образовательного учреждения с детьми, имеющими высокую мотивацию </a:t>
            </a:r>
          </a:p>
          <a:p>
            <a:pPr algn="ctr"/>
            <a:r>
              <a:rPr lang="ru-RU" sz="3000" b="1" dirty="0" smtClean="0">
                <a:solidFill>
                  <a:srgbClr val="000099"/>
                </a:solidFill>
                <a:cs typeface="Aharoni" pitchFamily="2" charset="-79"/>
              </a:rPr>
              <a:t>к познавательной деятельности </a:t>
            </a:r>
          </a:p>
          <a:p>
            <a:pPr algn="ctr"/>
            <a:r>
              <a:rPr lang="ru-RU" sz="3000" b="1" dirty="0" smtClean="0">
                <a:solidFill>
                  <a:srgbClr val="000099"/>
                </a:solidFill>
                <a:cs typeface="Aharoni" pitchFamily="2" charset="-79"/>
              </a:rPr>
              <a:t>и проявляющими способности»</a:t>
            </a:r>
            <a:endParaRPr lang="ru-RU" sz="3000" b="1" dirty="0" smtClean="0">
              <a:solidFill>
                <a:srgbClr val="0070C0"/>
              </a:solidFill>
              <a:cs typeface="Aharoni" pitchFamily="2" charset="-79"/>
            </a:endParaRPr>
          </a:p>
          <a:p>
            <a:pPr algn="ctr"/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  <a:p>
            <a:pPr algn="ctr"/>
            <a:endParaRPr lang="ru-RU" sz="3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  <a:p>
            <a:pPr algn="ctr"/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661660"/>
            <a:ext cx="3384376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Устимец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А.В., </a:t>
            </a:r>
          </a:p>
          <a:p>
            <a:pPr algn="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едагог-психолог 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ДОУ № 91  г. Липецка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454946" cy="205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1835696" cy="1673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29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7887" cy="151216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Игровые </a:t>
            </a:r>
            <a:r>
              <a:rPr lang="ru-RU" sz="2800" b="1" dirty="0">
                <a:solidFill>
                  <a:srgbClr val="0070C0"/>
                </a:solidFill>
              </a:rPr>
              <a:t>комплекты «</a:t>
            </a:r>
            <a:r>
              <a:rPr lang="ru-RU" sz="2800" b="1" dirty="0" err="1">
                <a:solidFill>
                  <a:srgbClr val="0070C0"/>
                </a:solidFill>
              </a:rPr>
              <a:t>Пертра</a:t>
            </a:r>
            <a:r>
              <a:rPr lang="ru-RU" sz="2800" b="1" dirty="0">
                <a:solidFill>
                  <a:srgbClr val="0070C0"/>
                </a:solidFill>
              </a:rPr>
              <a:t>»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(</a:t>
            </a:r>
            <a:r>
              <a:rPr lang="en-US" sz="2800" b="1" dirty="0" err="1">
                <a:solidFill>
                  <a:srgbClr val="0070C0"/>
                </a:solidFill>
              </a:rPr>
              <a:t>Pertra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b="1" dirty="0">
                <a:solidFill>
                  <a:srgbClr val="0070C0"/>
                </a:solidFill>
              </a:rPr>
              <a:t>«Приоритет», «Дары </a:t>
            </a:r>
            <a:r>
              <a:rPr lang="ru-RU" sz="2800" b="1" dirty="0" err="1" smtClean="0">
                <a:solidFill>
                  <a:srgbClr val="0070C0"/>
                </a:solidFill>
              </a:rPr>
              <a:t>Фрёбеля</a:t>
            </a:r>
            <a:r>
              <a:rPr lang="ru-RU" sz="2800" b="1" dirty="0" smtClean="0">
                <a:solidFill>
                  <a:srgbClr val="0070C0"/>
                </a:solidFill>
              </a:rPr>
              <a:t>». Наборы </a:t>
            </a:r>
            <a:r>
              <a:rPr lang="ru-RU" sz="2800" b="1" dirty="0">
                <a:solidFill>
                  <a:srgbClr val="0070C0"/>
                </a:solidFill>
              </a:rPr>
              <a:t>психолога.</a:t>
            </a:r>
            <a:endParaRPr lang="ru-RU" sz="28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64" y="2736889"/>
            <a:ext cx="339466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64" y="5040000"/>
            <a:ext cx="3394662" cy="179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05064"/>
            <a:ext cx="195940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ped-kopilka.ru/upload/blogs/16689_f9801146947d1497e42b947f02a3cfa6.jp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736888"/>
            <a:ext cx="3155947" cy="185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3857" y="5069142"/>
            <a:ext cx="3144250" cy="176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3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>
                <a:solidFill>
                  <a:srgbClr val="0070C0"/>
                </a:solidFill>
              </a:rPr>
              <a:t>«</a:t>
            </a:r>
            <a:r>
              <a:rPr lang="ru-RU" sz="3600" b="1" dirty="0" smtClean="0">
                <a:solidFill>
                  <a:srgbClr val="0070C0"/>
                </a:solidFill>
              </a:rPr>
              <a:t>Внимание, память, логика»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для развития мышления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 descr="Флешк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036496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Личностные проблемы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способных детей: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dirty="0" smtClean="0"/>
              <a:t>общение со сверстниками, </a:t>
            </a:r>
          </a:p>
          <a:p>
            <a:pPr algn="just"/>
            <a:r>
              <a:rPr lang="ru-RU" dirty="0"/>
              <a:t>о</a:t>
            </a:r>
            <a:r>
              <a:rPr lang="ru-RU" dirty="0" smtClean="0"/>
              <a:t>бщение с педагогами, родителями, </a:t>
            </a:r>
          </a:p>
          <a:p>
            <a:pPr algn="just"/>
            <a:r>
              <a:rPr lang="ru-RU" dirty="0" smtClean="0"/>
              <a:t>отношения к себе,</a:t>
            </a:r>
          </a:p>
          <a:p>
            <a:pPr algn="just"/>
            <a:r>
              <a:rPr lang="ru-RU" dirty="0" smtClean="0"/>
              <a:t>самооценка не всегда соответствует уровню их возможностей.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8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788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200" b="1" dirty="0"/>
              <a:t>Развитие внимания и эмоционально-волевой сферы детей 4-6 лет. Разработки занятий, </a:t>
            </a:r>
            <a:r>
              <a:rPr lang="ru-RU" sz="2200" b="1" dirty="0" err="1"/>
              <a:t>диагн</a:t>
            </a:r>
            <a:r>
              <a:rPr lang="ru-RU" sz="2200" b="1" dirty="0"/>
              <a:t>. и </a:t>
            </a:r>
            <a:r>
              <a:rPr lang="ru-RU" sz="2200" b="1" dirty="0" err="1"/>
              <a:t>дид</a:t>
            </a:r>
            <a:r>
              <a:rPr lang="ru-RU" sz="2200" b="1" dirty="0"/>
              <a:t>. </a:t>
            </a:r>
            <a:r>
              <a:rPr lang="ru-RU" sz="2200" b="1" dirty="0" smtClean="0"/>
              <a:t>материалы/сост</a:t>
            </a:r>
            <a:r>
              <a:rPr lang="ru-RU" sz="2200" b="1" dirty="0"/>
              <a:t>.</a:t>
            </a:r>
            <a:r>
              <a:rPr lang="ru-RU" sz="2200" dirty="0"/>
              <a:t> Ю. Е. </a:t>
            </a:r>
            <a:r>
              <a:rPr lang="ru-RU" sz="2200" dirty="0" err="1"/>
              <a:t>Веприцкая</a:t>
            </a:r>
            <a:r>
              <a:rPr lang="ru-RU" sz="2200" dirty="0"/>
              <a:t>. – Волгоград: Учитель. – 2016г.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</p:txBody>
      </p:sp>
      <p:pic>
        <p:nvPicPr>
          <p:cNvPr id="5" name="Picture 2" descr="C:\Users\Админ\Desktop\big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6" y="1446863"/>
            <a:ext cx="2095500" cy="3238500"/>
          </a:xfrm>
          <a:prstGeom prst="rect">
            <a:avLst/>
          </a:prstGeom>
          <a:noFill/>
        </p:spPr>
      </p:pic>
      <p:pic>
        <p:nvPicPr>
          <p:cNvPr id="6" name="Picture 2" descr="C:\Users\Админ\Desktop\cover_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549" y="1650708"/>
            <a:ext cx="1971675" cy="3000375"/>
          </a:xfrm>
          <a:prstGeom prst="rect">
            <a:avLst/>
          </a:prstGeom>
          <a:noFill/>
        </p:spPr>
      </p:pic>
      <p:pic>
        <p:nvPicPr>
          <p:cNvPr id="7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969833"/>
            <a:ext cx="899592" cy="8676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588224" y="6525344"/>
            <a:ext cx="2555776" cy="332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Админ\Desktop\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8234" y="3066113"/>
            <a:ext cx="2095500" cy="3238500"/>
          </a:xfrm>
          <a:prstGeom prst="rect">
            <a:avLst/>
          </a:prstGeom>
          <a:noFill/>
        </p:spPr>
      </p:pic>
      <p:pic>
        <p:nvPicPr>
          <p:cNvPr id="10" name="Picture 3" descr="C:\Users\Админ\Desktop\big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6357" y="3066113"/>
            <a:ext cx="2095500" cy="32385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5879734"/>
            <a:ext cx="8856984" cy="8616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2200" b="1" dirty="0" smtClean="0"/>
              <a:t>«</a:t>
            </a:r>
          </a:p>
          <a:p>
            <a:r>
              <a:rPr lang="ru-RU" sz="7200" b="1" dirty="0" smtClean="0"/>
              <a:t>Цветик-</a:t>
            </a:r>
            <a:r>
              <a:rPr lang="ru-RU" sz="7200" b="1" dirty="0" err="1" smtClean="0"/>
              <a:t>семицветик</a:t>
            </a:r>
            <a:r>
              <a:rPr lang="ru-RU" sz="7200" b="1" dirty="0" smtClean="0"/>
              <a:t>». Программа психологических занятий для дошкольников… /</a:t>
            </a:r>
            <a:r>
              <a:rPr lang="ru-RU" sz="7200" b="1" dirty="0" err="1" smtClean="0"/>
              <a:t>Н.Ю.Куражева</a:t>
            </a:r>
            <a:r>
              <a:rPr lang="ru-RU" sz="7200" b="1" dirty="0" smtClean="0"/>
              <a:t> и др. - СПб, Речь , 2016 г.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35635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646113" y="332656"/>
            <a:ext cx="8497887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III этап  — </a:t>
            </a:r>
            <a:r>
              <a:rPr lang="ru-RU" sz="3200" b="1" dirty="0" err="1" smtClean="0">
                <a:solidFill>
                  <a:srgbClr val="0070C0"/>
                </a:solidFill>
              </a:rPr>
              <a:t>деятельностный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 smtClean="0">
              <a:solidFill>
                <a:srgbClr val="0070C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Цель: систематическая и целенаправленная работа по</a:t>
            </a:r>
            <a:r>
              <a:rPr lang="en-US" dirty="0" smtClean="0"/>
              <a:t> </a:t>
            </a:r>
            <a:r>
              <a:rPr lang="ru-RU" dirty="0" smtClean="0"/>
              <a:t> развитию способностей детей.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Picture 2" descr="C:\Users\Админ\Desktop\P2101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423730"/>
            <a:ext cx="3456384" cy="2592288"/>
          </a:xfrm>
          <a:prstGeom prst="rect">
            <a:avLst/>
          </a:prstGeom>
          <a:noFill/>
        </p:spPr>
      </p:pic>
      <p:pic>
        <p:nvPicPr>
          <p:cNvPr id="6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99592" cy="867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620689"/>
            <a:ext cx="8497887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Индивидуальный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9685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buNone/>
            </a:pPr>
            <a:endParaRPr lang="ru-RU" sz="1800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761665"/>
              </p:ext>
            </p:extLst>
          </p:nvPr>
        </p:nvGraphicFramePr>
        <p:xfrm>
          <a:off x="1259632" y="92074"/>
          <a:ext cx="6408712" cy="6505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Acrobat Document" r:id="rId3" imgW="4404006" imgH="6286476" progId="Acrobat.Document.DC">
                  <p:embed/>
                </p:oleObj>
              </mc:Choice>
              <mc:Fallback>
                <p:oleObj name="Acrobat Document" r:id="rId3" imgW="4404006" imgH="628647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92074"/>
                        <a:ext cx="6408712" cy="6505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4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34963" y="620689"/>
            <a:ext cx="8497887" cy="1224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9685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lvl="0" indent="0" algn="just">
              <a:buNone/>
            </a:pPr>
            <a:endParaRPr lang="ru-RU" sz="1800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06422"/>
              </p:ext>
            </p:extLst>
          </p:nvPr>
        </p:nvGraphicFramePr>
        <p:xfrm>
          <a:off x="1341673" y="188640"/>
          <a:ext cx="6640165" cy="629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Acrobat Document" r:id="rId3" imgW="4426972" imgH="6293725" progId="Acrobat.Document.DC">
                  <p:embed/>
                </p:oleObj>
              </mc:Choice>
              <mc:Fallback>
                <p:oleObj name="Acrobat Document" r:id="rId3" imgW="4426972" imgH="62937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1673" y="188640"/>
                        <a:ext cx="6640165" cy="629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1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7887" cy="151251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492799"/>
          </a:xfrm>
        </p:spPr>
        <p:txBody>
          <a:bodyPr/>
          <a:lstStyle/>
          <a:p>
            <a:pPr lvl="0"/>
            <a:endParaRPr lang="ru-RU" sz="1800" dirty="0" smtClean="0"/>
          </a:p>
          <a:p>
            <a:pPr lvl="0"/>
            <a:endParaRPr lang="ru-RU" sz="1800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966600"/>
              </p:ext>
            </p:extLst>
          </p:nvPr>
        </p:nvGraphicFramePr>
        <p:xfrm>
          <a:off x="467544" y="116633"/>
          <a:ext cx="8008317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Acrobat Document" r:id="rId3" imgW="4442283" imgH="6309076" progId="Acrobat.Document.DC">
                  <p:embed/>
                </p:oleObj>
              </mc:Choice>
              <mc:Fallback>
                <p:oleObj name="Acrobat Document" r:id="rId3" imgW="4442283" imgH="630907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16633"/>
                        <a:ext cx="8008317" cy="674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13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7887" cy="151251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8712968" cy="4492799"/>
          </a:xfrm>
        </p:spPr>
        <p:txBody>
          <a:bodyPr/>
          <a:lstStyle/>
          <a:p>
            <a:pPr lvl="0"/>
            <a:endParaRPr lang="ru-RU" sz="1800" dirty="0" smtClean="0"/>
          </a:p>
          <a:p>
            <a:pPr lvl="0"/>
            <a:endParaRPr lang="ru-RU" sz="18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0"/>
            <a:ext cx="820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«Сопровождение ребенка, имеющего незаурядные интеллектуальные способности»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7332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Воспитатель</a:t>
            </a:r>
            <a:r>
              <a:rPr lang="ru-RU" sz="2400" dirty="0"/>
              <a:t> </a:t>
            </a:r>
          </a:p>
          <a:p>
            <a:pPr algn="just"/>
            <a:r>
              <a:rPr lang="ru-RU" sz="2400" b="1" i="1" dirty="0"/>
              <a:t>Диагностический этап</a:t>
            </a:r>
            <a:r>
              <a:rPr lang="ru-RU" sz="2400" b="1" dirty="0"/>
              <a:t>: </a:t>
            </a:r>
            <a:r>
              <a:rPr lang="ru-RU" sz="2400" dirty="0"/>
              <a:t>проведение педагогической диагностики и выделение детей с повышенными интеллектуальными способностями. </a:t>
            </a:r>
          </a:p>
          <a:p>
            <a:pPr algn="just"/>
            <a:r>
              <a:rPr lang="ru-RU" sz="2400" b="1" i="1" dirty="0"/>
              <a:t>Информационный этап:</a:t>
            </a:r>
            <a:r>
              <a:rPr lang="ru-RU" sz="2400" dirty="0"/>
              <a:t> консультирование родителей по вопросам воспитания одаренного ребенка в семье. Подбор и размещение в группе выставки детской научно-популярной литературы. Знакомство с энциклопедиями по различным направлениям деятельности. </a:t>
            </a:r>
          </a:p>
          <a:p>
            <a:pPr algn="just"/>
            <a:r>
              <a:rPr lang="ru-RU" sz="2400" b="1" i="1" dirty="0"/>
              <a:t>Развивающий этап:</a:t>
            </a:r>
            <a:r>
              <a:rPr lang="ru-RU" sz="2400" dirty="0"/>
              <a:t> использование в </a:t>
            </a:r>
            <a:r>
              <a:rPr lang="ru-RU" sz="2400" dirty="0" err="1"/>
              <a:t>воспитательно</a:t>
            </a:r>
            <a:r>
              <a:rPr lang="ru-RU" sz="2400" dirty="0"/>
              <a:t>-образовательном процессе заданий повышенной сложности с учетом индивидуальных особенностей детей. Создание и постоянное пополнение предметно-развивающей среды в группе. Оснащение  центра научно-исследовательской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74638"/>
            <a:ext cx="8568952" cy="14261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cs typeface="Aharoni" pitchFamily="2" charset="-79"/>
              </a:rPr>
              <a:t>Создание условий для развития одаренных детей – приоритетное направление развития современного образования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729383"/>
            <a:ext cx="9036496" cy="5157192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2400" i="1" dirty="0" smtClean="0"/>
              <a:t>					В душе каждого ребенка есть      </a:t>
            </a:r>
          </a:p>
          <a:p>
            <a:pPr marL="0" indent="0">
              <a:buNone/>
            </a:pPr>
            <a:r>
              <a:rPr lang="ru-RU" sz="2400" i="1" dirty="0" smtClean="0"/>
              <a:t>					невидимые  струны.</a:t>
            </a:r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i="1" dirty="0" smtClean="0"/>
              <a:t>Если </a:t>
            </a:r>
            <a:r>
              <a:rPr lang="ru-RU" sz="2400" i="1" dirty="0"/>
              <a:t>их </a:t>
            </a:r>
            <a:r>
              <a:rPr lang="ru-RU" sz="2400" i="1" dirty="0" smtClean="0"/>
              <a:t>  </a:t>
            </a:r>
          </a:p>
          <a:p>
            <a:pPr marL="0" indent="0">
              <a:buNone/>
            </a:pPr>
            <a:r>
              <a:rPr lang="ru-RU" sz="2400" i="1" dirty="0" smtClean="0"/>
              <a:t>					тронуть  умелой  рукой</a:t>
            </a:r>
            <a:r>
              <a:rPr lang="ru-RU" sz="2400" i="1" dirty="0"/>
              <a:t>, </a:t>
            </a:r>
            <a:r>
              <a:rPr lang="ru-RU" sz="2400" i="1" dirty="0" smtClean="0"/>
              <a:t>  они </a:t>
            </a:r>
          </a:p>
          <a:p>
            <a:pPr marL="0" indent="0">
              <a:buNone/>
            </a:pPr>
            <a:r>
              <a:rPr lang="ru-RU" sz="2400" i="1" dirty="0" smtClean="0"/>
              <a:t>					красиво </a:t>
            </a:r>
            <a:r>
              <a:rPr lang="ru-RU" sz="2400" i="1" dirty="0"/>
              <a:t>зазвучат.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                                                           </a:t>
            </a:r>
            <a:r>
              <a:rPr lang="ru-RU" sz="2400" i="1" dirty="0" smtClean="0"/>
              <a:t>                             </a:t>
            </a:r>
          </a:p>
          <a:p>
            <a:pPr marL="0" indent="0">
              <a:buNone/>
            </a:pPr>
            <a:r>
              <a:rPr lang="ru-RU" sz="2400" i="1" dirty="0"/>
              <a:t>	</a:t>
            </a:r>
            <a:r>
              <a:rPr lang="ru-RU" sz="2400" i="1" dirty="0" smtClean="0"/>
              <a:t>						В.А</a:t>
            </a:r>
            <a:r>
              <a:rPr lang="ru-RU" sz="2400" i="1" dirty="0"/>
              <a:t>. Сухомлинский</a:t>
            </a:r>
            <a:endParaRPr lang="ru-RU" sz="2400" dirty="0"/>
          </a:p>
        </p:txBody>
      </p:sp>
      <p:pic>
        <p:nvPicPr>
          <p:cNvPr id="4" name="Picture 2" descr="F:\дети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94718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8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 </a:t>
            </a:r>
            <a:r>
              <a:rPr lang="ru-RU" sz="3100" b="1" dirty="0" smtClean="0">
                <a:solidFill>
                  <a:srgbClr val="0070C0"/>
                </a:solidFill>
              </a:rPr>
              <a:t>«Сопровождение ребенка, имеющего незаурядные интеллектуальные способности»</a:t>
            </a: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51571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Заместитель заведующей</a:t>
            </a:r>
            <a:endParaRPr lang="ru-RU" dirty="0"/>
          </a:p>
          <a:p>
            <a:pPr algn="just"/>
            <a:r>
              <a:rPr lang="ru-RU" b="1" i="1" dirty="0"/>
              <a:t>Информационный этап:</a:t>
            </a:r>
            <a:r>
              <a:rPr lang="ru-RU" dirty="0"/>
              <a:t> создание информационной базы данных о детях с повышенными интеллектуальными способностями.</a:t>
            </a:r>
          </a:p>
          <a:p>
            <a:pPr algn="just"/>
            <a:r>
              <a:rPr lang="ru-RU" b="1" i="1" dirty="0"/>
              <a:t>Организационный этап:</a:t>
            </a:r>
            <a:r>
              <a:rPr lang="ru-RU" dirty="0"/>
              <a:t> составление совместного плана работы со специалистами ДОУ. Обучение кадров. </a:t>
            </a:r>
            <a:r>
              <a:rPr lang="ru-RU" dirty="0" smtClean="0"/>
              <a:t>Организация</a:t>
            </a:r>
            <a:r>
              <a:rPr lang="ru-RU" dirty="0"/>
              <a:t> </a:t>
            </a:r>
            <a:r>
              <a:rPr lang="ru-RU" dirty="0" smtClean="0"/>
              <a:t>заседания </a:t>
            </a:r>
            <a:r>
              <a:rPr lang="ru-RU" dirty="0" err="1" smtClean="0"/>
              <a:t>ППк</a:t>
            </a:r>
            <a:r>
              <a:rPr lang="ru-RU" dirty="0" smtClean="0"/>
              <a:t>, </a:t>
            </a:r>
            <a:r>
              <a:rPr lang="ru-RU" dirty="0"/>
              <a:t>семинаров по особенностям взаимодействия с одаренным ребенком в рамках программы сопровождения. </a:t>
            </a:r>
          </a:p>
          <a:p>
            <a:pPr algn="just"/>
            <a:r>
              <a:rPr lang="ru-RU" b="1" i="1" dirty="0"/>
              <a:t>Этап контроля</a:t>
            </a:r>
            <a:r>
              <a:rPr lang="ru-RU" b="1" dirty="0"/>
              <a:t>: </a:t>
            </a:r>
            <a:r>
              <a:rPr lang="ru-RU" dirty="0"/>
              <a:t>контроль эффективности работы специалистов по данной теме. Анализ результатов деятельности специалистов. Построение перспективы дальнейшей </a:t>
            </a:r>
            <a:r>
              <a:rPr lang="ru-RU" dirty="0" smtClean="0"/>
              <a:t>работы.</a:t>
            </a:r>
            <a:endParaRPr lang="ru-RU" dirty="0"/>
          </a:p>
          <a:p>
            <a:pPr marL="0" indent="0" algn="just" fontAlgn="base">
              <a:buNone/>
            </a:pPr>
            <a:endParaRPr lang="ru-RU" b="1" dirty="0" smtClean="0"/>
          </a:p>
          <a:p>
            <a:pPr marL="0" indent="0" algn="just" fontAlgn="base">
              <a:buNone/>
            </a:pPr>
            <a:r>
              <a:rPr lang="ru-RU" b="1" dirty="0" smtClean="0"/>
              <a:t>Родители</a:t>
            </a:r>
            <a:endParaRPr lang="ru-RU" b="1" dirty="0"/>
          </a:p>
          <a:p>
            <a:pPr algn="just" fontAlgn="base"/>
            <a:r>
              <a:rPr lang="ru-RU" b="1" i="1" dirty="0"/>
              <a:t>Информационный этап</a:t>
            </a:r>
            <a:r>
              <a:rPr lang="ru-RU" b="1" dirty="0"/>
              <a:t>: </a:t>
            </a:r>
            <a:r>
              <a:rPr lang="ru-RU" dirty="0"/>
              <a:t>участие в </a:t>
            </a:r>
            <a:r>
              <a:rPr lang="ru-RU" dirty="0" smtClean="0"/>
              <a:t>заседании </a:t>
            </a:r>
            <a:r>
              <a:rPr lang="ru-RU" dirty="0" err="1"/>
              <a:t>ППк</a:t>
            </a:r>
            <a:r>
              <a:rPr lang="ru-RU" dirty="0"/>
              <a:t> </a:t>
            </a:r>
            <a:r>
              <a:rPr lang="ru-RU" dirty="0" smtClean="0"/>
              <a:t>со </a:t>
            </a:r>
            <a:r>
              <a:rPr lang="ru-RU" dirty="0"/>
              <a:t>специалистами ДОУ по проблемам ОД. Посещение </a:t>
            </a:r>
            <a:r>
              <a:rPr lang="ru-RU" dirty="0" smtClean="0"/>
              <a:t>мероприятий для родителей. </a:t>
            </a:r>
            <a:r>
              <a:rPr lang="ru-RU" dirty="0"/>
              <a:t>Участие в педагогическом процессе. </a:t>
            </a:r>
            <a:endParaRPr lang="ru-RU" dirty="0" smtClean="0"/>
          </a:p>
          <a:p>
            <a:pPr algn="just" fontAlgn="base"/>
            <a:r>
              <a:rPr lang="ru-RU" b="1" i="1" dirty="0"/>
              <a:t>Развивающий этап</a:t>
            </a:r>
            <a:r>
              <a:rPr lang="ru-RU" b="1" dirty="0"/>
              <a:t>:</a:t>
            </a:r>
            <a:r>
              <a:rPr lang="ru-RU" dirty="0"/>
              <a:t> определение одаренного ребенка в специальные кружки и секции. Обеспечение одаренному ребенку развивающей среды в домашних условиях. Выполнение рекомендаций </a:t>
            </a:r>
            <a:r>
              <a:rPr lang="ru-RU" dirty="0" smtClean="0"/>
              <a:t>специалистов ДОУ по развитию детей.</a:t>
            </a:r>
            <a:endParaRPr lang="ru-RU" dirty="0"/>
          </a:p>
          <a:p>
            <a:pPr algn="just"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16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 </a:t>
            </a:r>
            <a:r>
              <a:rPr lang="ru-RU" sz="2800" b="1" dirty="0">
                <a:solidFill>
                  <a:srgbClr val="0070C0"/>
                </a:solidFill>
              </a:rPr>
              <a:t>«Сопровождение ребенка, имеющего незаурядные интеллектуальные способности»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941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Психолог</a:t>
            </a:r>
            <a:endParaRPr lang="ru-RU" dirty="0"/>
          </a:p>
          <a:p>
            <a:r>
              <a:rPr lang="ru-RU" b="1" i="1" dirty="0"/>
              <a:t>Диагностический этап:</a:t>
            </a:r>
            <a:r>
              <a:rPr lang="ru-RU" b="1" dirty="0"/>
              <a:t> </a:t>
            </a:r>
            <a:r>
              <a:rPr lang="ru-RU" dirty="0"/>
              <a:t>подготовка и проведение констатирующей </a:t>
            </a:r>
            <a:r>
              <a:rPr lang="ru-RU" dirty="0" smtClean="0"/>
              <a:t>диагностики.</a:t>
            </a:r>
            <a:endParaRPr lang="ru-RU" dirty="0"/>
          </a:p>
          <a:p>
            <a:r>
              <a:rPr lang="ru-RU" b="1" i="1" dirty="0"/>
              <a:t>Информационный этап:</a:t>
            </a:r>
            <a:r>
              <a:rPr lang="ru-RU" dirty="0"/>
              <a:t> консультация для педагогов и специалистов ДОУ «У ребенка незаурядный интеллект». Проведение консультаций с родителями. Организация индивидуального консультирования для педагогов и специалистов ДОУ по проблеме психолого-педагогического сопровождения детей с высоким интеллектом.</a:t>
            </a:r>
          </a:p>
          <a:p>
            <a:r>
              <a:rPr lang="ru-RU" b="1" i="1" dirty="0"/>
              <a:t>Развивающий этап:</a:t>
            </a:r>
            <a:r>
              <a:rPr lang="ru-RU" dirty="0"/>
              <a:t> заседание </a:t>
            </a:r>
            <a:r>
              <a:rPr lang="ru-RU" dirty="0" err="1"/>
              <a:t>ППк</a:t>
            </a:r>
            <a:r>
              <a:rPr lang="ru-RU" dirty="0"/>
              <a:t>, проведение развивающих занятий с детьми данной категории.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732743"/>
              </p:ext>
            </p:extLst>
          </p:nvPr>
        </p:nvGraphicFramePr>
        <p:xfrm>
          <a:off x="1115616" y="116633"/>
          <a:ext cx="70567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Acrobat Document" r:id="rId3" imgW="4442283" imgH="6309076" progId="Acrobat.Document.DC">
                  <p:embed/>
                </p:oleObj>
              </mc:Choice>
              <mc:Fallback>
                <p:oleObj name="Acrobat Document" r:id="rId3" imgW="4442283" imgH="630907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16633"/>
                        <a:ext cx="7056784" cy="674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9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0070C0"/>
                </a:solidFill>
              </a:rPr>
              <a:t>Содержание деятельности по психологическому </a:t>
            </a:r>
            <a:r>
              <a:rPr lang="ru-RU" sz="3600" b="1" dirty="0" smtClean="0">
                <a:solidFill>
                  <a:srgbClr val="0070C0"/>
                </a:solidFill>
              </a:rPr>
              <a:t>сопровождению</a:t>
            </a: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84576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000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БЛОК </a:t>
            </a: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>
                <a:solidFill>
                  <a:schemeClr val="tx1"/>
                </a:solidFill>
              </a:rPr>
              <a:t>Интеллектуальная сфера»</a:t>
            </a:r>
          </a:p>
          <a:p>
            <a:pPr marL="18000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Рекомендуемые упражнения.</a:t>
            </a:r>
          </a:p>
          <a:p>
            <a:pPr marL="18000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1) Игра «Логический поезд», «Исключение лишнего</a:t>
            </a:r>
            <a:r>
              <a:rPr lang="ru-RU" sz="2400" dirty="0" smtClean="0">
                <a:solidFill>
                  <a:schemeClr val="tx1"/>
                </a:solidFill>
              </a:rPr>
              <a:t>»;</a:t>
            </a:r>
            <a:endParaRPr lang="ru-RU" sz="2400" dirty="0">
              <a:solidFill>
                <a:schemeClr val="tx1"/>
              </a:solidFill>
            </a:endParaRPr>
          </a:p>
          <a:p>
            <a:pPr marL="18000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2) Упражнения на развитие воображения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480" y="63476"/>
            <a:ext cx="1129520" cy="1089388"/>
          </a:xfrm>
          <a:prstGeom prst="rect">
            <a:avLst/>
          </a:prstGeom>
          <a:noFill/>
        </p:spPr>
      </p:pic>
      <p:pic>
        <p:nvPicPr>
          <p:cNvPr id="7170" name="Picture 2" descr="4 лишний для детей 6-7 лет: тест на внимательность. Найдите лишний предм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722" y="3717032"/>
            <a:ext cx="5524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Задание на развитие речи у детей 6-7 лет. Найди в каждом ряду лишнее слово.  Попробуй объяснить, почему оно по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3456384" cy="266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0070C0"/>
                </a:solidFill>
              </a:rPr>
              <a:t>Содержание деятельности по психологическому </a:t>
            </a:r>
            <a:r>
              <a:rPr lang="ru-RU" sz="3600" b="1" dirty="0" smtClean="0">
                <a:solidFill>
                  <a:srgbClr val="0070C0"/>
                </a:solidFill>
              </a:rPr>
              <a:t>сопровождению</a:t>
            </a: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84576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3) Упражнение «Ассоциации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Придумайте 5 слов-описаний, которые наиболее подходят к предмету. Например, </a:t>
            </a:r>
            <a:r>
              <a:rPr lang="ru-RU" sz="2400" dirty="0" smtClean="0">
                <a:solidFill>
                  <a:srgbClr val="00B0F0"/>
                </a:solidFill>
              </a:rPr>
              <a:t>шоколад. </a:t>
            </a:r>
          </a:p>
          <a:p>
            <a:pPr marL="18000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А </a:t>
            </a:r>
            <a:r>
              <a:rPr lang="ru-RU" sz="2400" dirty="0">
                <a:solidFill>
                  <a:srgbClr val="002060"/>
                </a:solidFill>
              </a:rPr>
              <a:t>теперь самое интересное – придумайте еще 5 слов-описаний, которые абсолютно не подходят. Сделать это ощутимо </a:t>
            </a:r>
            <a:r>
              <a:rPr lang="ru-RU" sz="2400" dirty="0" smtClean="0">
                <a:solidFill>
                  <a:srgbClr val="002060"/>
                </a:solidFill>
              </a:rPr>
              <a:t>сложнее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480" y="63476"/>
            <a:ext cx="1129520" cy="108938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899213"/>
            <a:ext cx="1766597" cy="164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0070C0"/>
                </a:solidFill>
              </a:rPr>
              <a:t>Содержание деятельности по психологическому </a:t>
            </a:r>
            <a:r>
              <a:rPr lang="ru-RU" sz="3600" b="1" dirty="0" smtClean="0">
                <a:solidFill>
                  <a:srgbClr val="0070C0"/>
                </a:solidFill>
              </a:rPr>
              <a:t>сопровождению</a:t>
            </a: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84576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Упражнения </a:t>
            </a:r>
            <a:r>
              <a:rPr lang="ru-RU" sz="2400" b="1" i="1" dirty="0">
                <a:solidFill>
                  <a:srgbClr val="002060"/>
                </a:solidFill>
              </a:rPr>
              <a:t>для развития быстроты мышления:</a:t>
            </a:r>
          </a:p>
          <a:p>
            <a:pPr marL="18000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Упражнение </a:t>
            </a:r>
            <a:r>
              <a:rPr lang="ru-RU" sz="2400" i="1" dirty="0">
                <a:solidFill>
                  <a:srgbClr val="002060"/>
                </a:solidFill>
              </a:rPr>
              <a:t>1.</a:t>
            </a:r>
            <a:r>
              <a:rPr lang="ru-RU" sz="2400" dirty="0">
                <a:solidFill>
                  <a:srgbClr val="002060"/>
                </a:solidFill>
              </a:rPr>
              <a:t> У этого животного голова, как у кошки, хвост, как у кошки, оно любит ту же еду, что и кошка. Но это не кошка. Что это за зверь?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18000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Упражнение </a:t>
            </a:r>
            <a:r>
              <a:rPr lang="ru-RU" sz="2400" i="1" dirty="0">
                <a:solidFill>
                  <a:srgbClr val="002060"/>
                </a:solidFill>
              </a:rPr>
              <a:t>2.</a:t>
            </a:r>
            <a:r>
              <a:rPr lang="ru-RU" sz="2400" dirty="0">
                <a:solidFill>
                  <a:srgbClr val="002060"/>
                </a:solidFill>
              </a:rPr>
              <a:t> Вам дали это, это и сейчас принадлежит вам. Вы его никогда никому не передавали, но им пользуются все ваши знакомые. Что это такое? 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480" y="63476"/>
            <a:ext cx="1129520" cy="108938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509120"/>
            <a:ext cx="348031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2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0070C0"/>
                </a:solidFill>
              </a:rPr>
              <a:t>Содержание деятельности по психологическому </a:t>
            </a:r>
            <a:r>
              <a:rPr lang="ru-RU" sz="3600" b="1" dirty="0" smtClean="0">
                <a:solidFill>
                  <a:srgbClr val="0070C0"/>
                </a:solidFill>
              </a:rPr>
              <a:t>сопровождению</a:t>
            </a: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845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0000" indent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БЛОК </a:t>
            </a:r>
            <a:r>
              <a:rPr lang="ru-RU" sz="2400" dirty="0">
                <a:solidFill>
                  <a:srgbClr val="002060"/>
                </a:solidFill>
              </a:rPr>
              <a:t>«Социально-коммуникативная сфера</a:t>
            </a:r>
            <a:r>
              <a:rPr lang="ru-RU" sz="2400" dirty="0" smtClean="0">
                <a:solidFill>
                  <a:srgbClr val="002060"/>
                </a:solidFill>
              </a:rPr>
              <a:t>» </a:t>
            </a:r>
          </a:p>
          <a:p>
            <a:pPr marL="180000" indent="0" algn="just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Игра </a:t>
            </a:r>
            <a:r>
              <a:rPr lang="ru-RU" sz="2400" i="1" dirty="0">
                <a:solidFill>
                  <a:srgbClr val="002060"/>
                </a:solidFill>
              </a:rPr>
              <a:t>«Актерское чтение»</a:t>
            </a:r>
          </a:p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Участникам предлагается рассказать любое детское стихотворение (типа «Наша Таня громко плачет...»).</a:t>
            </a:r>
          </a:p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Необходимо прочитать его громко, четко, хорошо артикулируя, убедительно, уверенно.</a:t>
            </a:r>
          </a:p>
          <a:p>
            <a:pPr marL="180000" indent="0" algn="just">
              <a:buNone/>
            </a:pPr>
            <a:r>
              <a:rPr lang="ru-RU" sz="2400" i="1" dirty="0">
                <a:solidFill>
                  <a:srgbClr val="002060"/>
                </a:solidFill>
              </a:rPr>
              <a:t>Игра «Чемодан».</a:t>
            </a:r>
          </a:p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Ведущий предлагает группе собрать всем вместе каждому по очереди в дорогу чемодан. Он будет необычным. Туда необходимо будет «положить» то, что группа считает в данном участнике лучшим, самым ценным качеством, которое проявилось или сформировалось у него на занятиях.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480" y="63476"/>
            <a:ext cx="1129520" cy="1089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43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0070C0"/>
                </a:solidFill>
              </a:rPr>
              <a:t>Содержание деятельности по психологическому </a:t>
            </a:r>
            <a:r>
              <a:rPr lang="ru-RU" sz="3600" b="1" dirty="0" smtClean="0">
                <a:solidFill>
                  <a:srgbClr val="0070C0"/>
                </a:solidFill>
              </a:rPr>
              <a:t>сопровождению</a:t>
            </a: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84576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БЛОК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«Эмоционально-волевая сфера»</a:t>
            </a:r>
          </a:p>
          <a:p>
            <a:pPr marL="180000" indent="0" algn="just">
              <a:buNone/>
            </a:pPr>
            <a:r>
              <a:rPr lang="ru-RU" sz="2400" i="1" dirty="0">
                <a:solidFill>
                  <a:srgbClr val="002060"/>
                </a:solidFill>
              </a:rPr>
              <a:t>Упражнение «Встаньте с мест»</a:t>
            </a:r>
            <a:endParaRPr lang="ru-RU" sz="2400" dirty="0">
              <a:solidFill>
                <a:srgbClr val="002060"/>
              </a:solidFill>
            </a:endParaRPr>
          </a:p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Описание:</a:t>
            </a:r>
          </a:p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Участники </a:t>
            </a:r>
            <a:r>
              <a:rPr lang="ru-RU" sz="2400" dirty="0" smtClean="0">
                <a:solidFill>
                  <a:srgbClr val="002060"/>
                </a:solidFill>
              </a:rPr>
              <a:t>стоят </a:t>
            </a:r>
            <a:r>
              <a:rPr lang="ru-RU" sz="2400" dirty="0">
                <a:solidFill>
                  <a:srgbClr val="002060"/>
                </a:solidFill>
              </a:rPr>
              <a:t>в кругу. Ведущий «выкидывает» на руках какое-либо количество пальцев. Должны одновременно </a:t>
            </a:r>
            <a:r>
              <a:rPr lang="ru-RU" sz="2400" dirty="0" smtClean="0">
                <a:solidFill>
                  <a:srgbClr val="002060"/>
                </a:solidFill>
              </a:rPr>
              <a:t>поднять руки </a:t>
            </a:r>
            <a:r>
              <a:rPr lang="ru-RU" sz="2400" dirty="0">
                <a:solidFill>
                  <a:srgbClr val="002060"/>
                </a:solidFill>
              </a:rPr>
              <a:t>столько участников, сколько пальцев продемонстрировано. Заранее договариваться о способах выполнения упражнения нельзя. 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480" y="63476"/>
            <a:ext cx="1129520" cy="108938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606" y="4626514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0070C0"/>
                </a:solidFill>
              </a:rPr>
              <a:t>Содержание деятельности по психологическому </a:t>
            </a:r>
            <a:r>
              <a:rPr lang="ru-RU" sz="3600" b="1" dirty="0" smtClean="0">
                <a:solidFill>
                  <a:srgbClr val="0070C0"/>
                </a:solidFill>
              </a:rPr>
              <a:t>сопровождению</a:t>
            </a: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5395738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БЛОК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</a:rPr>
              <a:t>Эмоционально-волевая сфера»</a:t>
            </a:r>
          </a:p>
          <a:p>
            <a:pPr marL="180000" indent="0" algn="just">
              <a:buNone/>
            </a:pPr>
            <a:r>
              <a:rPr lang="ru-RU" sz="2400" i="1" dirty="0">
                <a:solidFill>
                  <a:srgbClr val="002060"/>
                </a:solidFill>
              </a:rPr>
              <a:t>Упражнение «Мне удается»</a:t>
            </a:r>
          </a:p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Описание:</a:t>
            </a:r>
          </a:p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Участники поочередно встают и рассказывают о каком-либо деле, которое им особенно хорошо удается. Потом они отвечают на два вопроса:</a:t>
            </a:r>
          </a:p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•Как им удалось этому научиться?</a:t>
            </a:r>
          </a:p>
          <a:p>
            <a:pPr marL="180000" indent="0" algn="just">
              <a:buNone/>
            </a:pPr>
            <a:r>
              <a:rPr lang="ru-RU" sz="2400" dirty="0">
                <a:solidFill>
                  <a:srgbClr val="002060"/>
                </a:solidFill>
              </a:rPr>
              <a:t>•Где может пригодиться это умение? 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480" y="63476"/>
            <a:ext cx="1129520" cy="108938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95" y="3933056"/>
            <a:ext cx="1909205" cy="254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0070C0"/>
                </a:solidFill>
              </a:rPr>
              <a:t>Содержание деятельности по психологическому </a:t>
            </a:r>
            <a:r>
              <a:rPr lang="ru-RU" sz="3600" b="1" dirty="0" smtClean="0">
                <a:solidFill>
                  <a:srgbClr val="0070C0"/>
                </a:solidFill>
              </a:rPr>
              <a:t>сопровождению</a:t>
            </a: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5395738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0000" indent="0" algn="just">
              <a:spcBef>
                <a:spcPts val="60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БЛОК </a:t>
            </a:r>
            <a:r>
              <a:rPr lang="ru-RU" sz="2400" dirty="0" smtClean="0">
                <a:solidFill>
                  <a:srgbClr val="002060"/>
                </a:solidFill>
              </a:rPr>
              <a:t>«Психо</a:t>
            </a:r>
            <a:r>
              <a:rPr lang="ru-RU" sz="2400" dirty="0">
                <a:solidFill>
                  <a:srgbClr val="002060"/>
                </a:solidFill>
              </a:rPr>
              <a:t>ф</a:t>
            </a:r>
            <a:r>
              <a:rPr lang="ru-RU" sz="2400" dirty="0" smtClean="0">
                <a:solidFill>
                  <a:srgbClr val="002060"/>
                </a:solidFill>
              </a:rPr>
              <a:t>изическая </a:t>
            </a:r>
            <a:r>
              <a:rPr lang="ru-RU" sz="2400" dirty="0">
                <a:solidFill>
                  <a:srgbClr val="002060"/>
                </a:solidFill>
              </a:rPr>
              <a:t>сфера».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180000" indent="0" algn="just">
              <a:spcBef>
                <a:spcPts val="60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Специальные </a:t>
            </a:r>
            <a:r>
              <a:rPr lang="ru-RU" sz="2400" dirty="0">
                <a:solidFill>
                  <a:srgbClr val="002060"/>
                </a:solidFill>
              </a:rPr>
              <a:t>дыхательные упражнения. </a:t>
            </a:r>
          </a:p>
          <a:p>
            <a:pPr marL="180000" indent="0" algn="just">
              <a:spcBef>
                <a:spcPts val="600"/>
              </a:spcBef>
              <a:buNone/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При выполнении дыхательных упражнений необходимо соблюдать следующие условия:</a:t>
            </a:r>
          </a:p>
          <a:p>
            <a:pPr marL="180000" indent="0" algn="just"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— дышать через нос;</a:t>
            </a:r>
          </a:p>
          <a:p>
            <a:pPr marL="180000" indent="0" algn="just"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— любое упражнение начинать с </a:t>
            </a:r>
            <a:r>
              <a:rPr lang="ru-RU" sz="2000" dirty="0" smtClean="0">
                <a:solidFill>
                  <a:srgbClr val="002060"/>
                </a:solidFill>
              </a:rPr>
              <a:t>выдоха;</a:t>
            </a:r>
          </a:p>
          <a:p>
            <a:pPr marL="180000" indent="0" algn="just"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— </a:t>
            </a:r>
            <a:r>
              <a:rPr lang="ru-RU" sz="2000" dirty="0" smtClean="0">
                <a:solidFill>
                  <a:srgbClr val="002060"/>
                </a:solidFill>
              </a:rPr>
              <a:t>приступать </a:t>
            </a:r>
            <a:r>
              <a:rPr lang="ru-RU" sz="2000" dirty="0">
                <a:solidFill>
                  <a:srgbClr val="002060"/>
                </a:solidFill>
              </a:rPr>
              <a:t>к выполнению интенсивных дыхательных упражнений не ранее чем через 2-2,5 часа после приема пищи;</a:t>
            </a:r>
          </a:p>
          <a:p>
            <a:pPr marL="180000" indent="0" algn="just">
              <a:spcBef>
                <a:spcPts val="60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— дыхание должно доставлять удовольствие. </a:t>
            </a:r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480" y="63476"/>
            <a:ext cx="1129520" cy="1089388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995174"/>
            <a:ext cx="2483768" cy="18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Aharoni" pitchFamily="2" charset="-79"/>
              </a:rPr>
              <a:t>Основная задача национального проекта «Образование» - 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 algn="just">
              <a:buNone/>
            </a:pPr>
            <a:endParaRPr lang="ru-RU" dirty="0" smtClean="0"/>
          </a:p>
          <a:p>
            <a:pPr marL="219710" marR="359410" indent="0" algn="just">
              <a:spcBef>
                <a:spcPts val="77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0070C0"/>
                </a:solidFill>
              </a:rPr>
              <a:t>Содержание деятельности по психологическому </a:t>
            </a:r>
            <a:r>
              <a:rPr lang="ru-RU" sz="3600" b="1" dirty="0" smtClean="0">
                <a:solidFill>
                  <a:srgbClr val="0070C0"/>
                </a:solidFill>
              </a:rPr>
              <a:t>сопровождению</a:t>
            </a: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5395738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80000" indent="0" algn="just">
              <a:spcBef>
                <a:spcPts val="60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74638"/>
            <a:ext cx="8075240" cy="65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>
                <a:solidFill>
                  <a:srgbClr val="0070C0"/>
                </a:solidFill>
              </a:rPr>
              <a:t>Содержание деятельности по психологическому </a:t>
            </a:r>
            <a:r>
              <a:rPr lang="ru-RU" sz="3600" b="1" dirty="0" smtClean="0">
                <a:solidFill>
                  <a:srgbClr val="0070C0"/>
                </a:solidFill>
              </a:rPr>
              <a:t>сопровождению участников </a:t>
            </a:r>
            <a:r>
              <a:rPr lang="ru-RU" sz="3600" b="1" dirty="0">
                <a:solidFill>
                  <a:srgbClr val="0070C0"/>
                </a:solidFill>
              </a:rPr>
              <a:t>конкурсов</a:t>
            </a:r>
            <a:br>
              <a:rPr lang="ru-RU" sz="3600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184576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180000" lv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Перед </a:t>
            </a:r>
            <a:r>
              <a:rPr lang="ru-RU" b="1" i="1" dirty="0">
                <a:solidFill>
                  <a:srgbClr val="002060"/>
                </a:solidFill>
              </a:rPr>
              <a:t>мероприятием:</a:t>
            </a:r>
          </a:p>
          <a:p>
            <a:pPr marL="180000" indent="0">
              <a:buNone/>
            </a:pPr>
            <a:r>
              <a:rPr lang="ru-RU" dirty="0">
                <a:solidFill>
                  <a:srgbClr val="002060"/>
                </a:solidFill>
              </a:rPr>
              <a:t>• Оценка текущего уровня психологической подготовленности;</a:t>
            </a:r>
          </a:p>
          <a:p>
            <a:pPr marL="180000" indent="0">
              <a:buNone/>
            </a:pPr>
            <a:r>
              <a:rPr lang="ru-RU" dirty="0">
                <a:solidFill>
                  <a:srgbClr val="002060"/>
                </a:solidFill>
              </a:rPr>
              <a:t>• Разработка этапов сопровождения;</a:t>
            </a:r>
          </a:p>
          <a:p>
            <a:pPr marL="18000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Индивидуальные </a:t>
            </a:r>
            <a:r>
              <a:rPr lang="ru-RU" dirty="0">
                <a:solidFill>
                  <a:srgbClr val="002060"/>
                </a:solidFill>
              </a:rPr>
              <a:t>или групповые занятия;</a:t>
            </a:r>
          </a:p>
          <a:p>
            <a:pPr marL="18000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Индивидуальное </a:t>
            </a:r>
            <a:r>
              <a:rPr lang="ru-RU" dirty="0">
                <a:solidFill>
                  <a:srgbClr val="002060"/>
                </a:solidFill>
              </a:rPr>
              <a:t>консультирование участника, педагогов, родителей.</a:t>
            </a:r>
          </a:p>
          <a:p>
            <a:pPr marL="180000" lv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В ходе мероприятия:</a:t>
            </a:r>
          </a:p>
          <a:p>
            <a:pPr marL="180000" indent="0">
              <a:buNone/>
            </a:pPr>
            <a:r>
              <a:rPr lang="ru-RU" dirty="0">
                <a:solidFill>
                  <a:srgbClr val="002060"/>
                </a:solidFill>
              </a:rPr>
              <a:t>• Поддержание эмоционального настроя;</a:t>
            </a:r>
          </a:p>
          <a:p>
            <a:pPr marL="18000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• Оперативная </a:t>
            </a:r>
            <a:r>
              <a:rPr lang="ru-RU" dirty="0">
                <a:solidFill>
                  <a:srgbClr val="002060"/>
                </a:solidFill>
              </a:rPr>
              <a:t>помощь участникам в коррекции психологического состояния.</a:t>
            </a:r>
          </a:p>
          <a:p>
            <a:pPr marL="180000" lv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После мероприятия:</a:t>
            </a:r>
          </a:p>
          <a:p>
            <a:pPr marL="180000" indent="0">
              <a:buNone/>
            </a:pPr>
            <a:r>
              <a:rPr lang="ru-RU" dirty="0">
                <a:solidFill>
                  <a:srgbClr val="002060"/>
                </a:solidFill>
              </a:rPr>
              <a:t>• Рефлексия - анализ полученного опыта подготовки и участия;</a:t>
            </a:r>
          </a:p>
          <a:p>
            <a:pPr marL="180000" indent="0">
              <a:buNone/>
            </a:pPr>
            <a:r>
              <a:rPr lang="ru-RU" dirty="0">
                <a:solidFill>
                  <a:srgbClr val="002060"/>
                </a:solidFill>
              </a:rPr>
              <a:t>• Индивидуальное консультирование участника, педагогов.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5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Направления деятельности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педагога-психолога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9036496" cy="4941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>
              <a:buFontTx/>
              <a:buChar char="-"/>
            </a:pPr>
            <a:r>
              <a:rPr lang="ru-RU" sz="4000" b="1" dirty="0" smtClean="0"/>
              <a:t>разработка вместе с воспитателями индивидуальных программ развития детей, проявляющих способности;</a:t>
            </a:r>
          </a:p>
          <a:p>
            <a:pPr algn="just">
              <a:buFontTx/>
              <a:buChar char="-"/>
            </a:pPr>
            <a:r>
              <a:rPr lang="ru-RU" sz="4000" b="1" dirty="0" smtClean="0"/>
              <a:t>консультирование воспитателей по организации работы со способными детьми, отбора задач, упражнений и игр;</a:t>
            </a:r>
          </a:p>
          <a:p>
            <a:pPr algn="just">
              <a:buFontTx/>
              <a:buChar char="-"/>
            </a:pPr>
            <a:r>
              <a:rPr lang="ru-RU" sz="4000" b="1" dirty="0" smtClean="0"/>
              <a:t>содействие организации работы кружков по интересам (музыкальные, художественные, танцевальные, по развитию логического мышления, компьютерные, по изучению иностранных языков и т.д.);</a:t>
            </a:r>
          </a:p>
          <a:p>
            <a:pPr algn="just">
              <a:buNone/>
            </a:pPr>
            <a:r>
              <a:rPr lang="ru-RU" sz="4000" b="1" dirty="0" smtClean="0"/>
              <a:t>-   рекомендации по обеспечению оборудованием групповых комнат  уголков деятельности по предпочтениям (центров);</a:t>
            </a:r>
          </a:p>
          <a:p>
            <a:pPr algn="just">
              <a:buNone/>
            </a:pPr>
            <a:r>
              <a:rPr lang="ru-RU" sz="4000" b="1" dirty="0" smtClean="0"/>
              <a:t>-    привлечение способных детей к специальным занятиям для развития у них коммуникабельности и снятия тревожности, страхов, предотвращения неврозов;</a:t>
            </a:r>
          </a:p>
          <a:p>
            <a:pPr algn="just">
              <a:buNone/>
            </a:pPr>
            <a:r>
              <a:rPr lang="ru-RU" sz="4000" b="1" dirty="0" smtClean="0"/>
              <a:t>-  обеспечение гибкого режима дня для профилактики психологического дискомфорта, осуществления индивидуального подхода к каждому ребенку, учета интересов семьи;</a:t>
            </a:r>
          </a:p>
          <a:p>
            <a:pPr algn="just">
              <a:buFontTx/>
              <a:buChar char="-"/>
            </a:pPr>
            <a:r>
              <a:rPr lang="ru-RU" sz="4000" b="1" dirty="0" smtClean="0"/>
              <a:t>систематическое проведение наблюдения в группах, анализ результатов деятельности детей с целью выявления их интересов и склонностей.</a:t>
            </a:r>
          </a:p>
          <a:p>
            <a:pPr algn="just">
              <a:buFontTx/>
              <a:buChar char="-"/>
            </a:pPr>
            <a:endParaRPr lang="ru-RU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7887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Психолого-педагогическое сопровождение способных детей в образовательном учреждении эффективно если:</a:t>
            </a: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9036496" cy="5085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400" b="1" dirty="0"/>
              <a:t>развитие способностей рассматривается с позиции комплексного подхода во взаимосвязи трех составляющих - выявление, создание условий и развитие;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b="1" dirty="0"/>
              <a:t>определены функций и содержание работы каждого субъекта сопровождения;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b="1" dirty="0"/>
              <a:t>образовательное учреждение обеспечивает необходимые условия непрерывного развития способного ребенка, с учетом индивидуализации образовательного процесса.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560024">
            <a:off x="7248587" y="5169369"/>
            <a:ext cx="1205538" cy="160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!Документы психолога\Camera\P10206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3663">
            <a:off x="607504" y="5598565"/>
            <a:ext cx="1401477" cy="102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7887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Список литературы: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50131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1. Богоявленская М. «Проблемы одаренного ребенка». ж/л “Обруч”, 2005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Бурменская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Г.В., Слуцкий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В.М. Одаренные дети. -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.,1991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. </a:t>
            </a:r>
            <a:endParaRPr lang="ru-RU" sz="2000" b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. Ильин М.Н. «Подготовка к школе» Развивающие упражнения и тесты. - СПб.: Изд. ДЕЛЬТА, 1999.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4.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Кислов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А.В., Пчёлкина Е.Л. «Диагностика творческих способностей ребёнка». - СПб .: Изд. РЕЧЬ, 2010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5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2000" b="1" dirty="0"/>
              <a:t>Николаева Е. И. Воспитать одаренного ребенка. Как?. - СПб, Издательство: Питер, 2013.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6.Одаренность малыша: раскрыть, понять, поддержать.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- М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., 1998.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+mj-lt"/>
              </a:rPr>
              <a:t>7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Савенков А.И. Одаренные дети в детском саду и в школе. - М., 2000.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8.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Смирнова Е.О., Холмогорова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В.М. «Межличностные отношения дошкольников»; диагностика, проблемы,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коррекция. – М.: Изд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. ВЛАДОС;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2003.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b="1" dirty="0" smtClean="0"/>
              <a:t>9.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Шалаева 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Г.П. «Как определить интеллект ребёнка?» Занимательные тесты. Психологические тесты.- М.: Изд. ЭКСМО; 2003 г.</a:t>
            </a:r>
          </a:p>
          <a:p>
            <a:pPr marL="0" indent="0" algn="just">
              <a:buNone/>
            </a:pP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Логопед\Downloads\WhatsApp Image 2022-04-15 at 13.55.0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89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Нормативные документы: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6530"/>
            <a:ext cx="9144000" cy="58514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800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ФГОС </a:t>
            </a:r>
            <a:r>
              <a:rPr lang="ru-RU" sz="2400" b="1" dirty="0">
                <a:solidFill>
                  <a:srgbClr val="0070C0"/>
                </a:solidFill>
              </a:rPr>
              <a:t>ДО: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/>
              <a:t>П.   1.6. Стандарт направлен на решение следующих задач: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/>
              <a:t>- создание благоприятных условий развития детей в  соответствии с их возрастными и индивидуальными особенностями и склонностями, развитие способностей </a:t>
            </a:r>
            <a:r>
              <a:rPr lang="ru-RU" sz="2400" b="1" dirty="0"/>
              <a:t> </a:t>
            </a:r>
            <a:r>
              <a:rPr lang="ru-RU" sz="2400" b="1" dirty="0" smtClean="0"/>
              <a:t>и творческого потенциала каждого ребенка как субъекта отношений с самим собой, другими детьми, взрослыми и миром.</a:t>
            </a:r>
          </a:p>
          <a:p>
            <a:pPr marL="18000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ФОП ДО:</a:t>
            </a:r>
            <a:endParaRPr lang="ru-RU" sz="2400" b="1" dirty="0">
              <a:solidFill>
                <a:srgbClr val="0070C0"/>
              </a:solidFill>
            </a:endParaRP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/>
              <a:t>П.27.4. Задачи КРР на уровне ДО …содействие поиску и отбору одаренных обучающихся, их творческому развитию.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/>
              <a:t>П.28.2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/>
              <a:t>КРР включает:...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/>
              <a:t>-</a:t>
            </a:r>
            <a:r>
              <a:rPr lang="ru-RU" sz="2400" b="1" dirty="0" smtClean="0"/>
              <a:t> </a:t>
            </a:r>
            <a:r>
              <a:rPr lang="ru-RU" sz="2400" b="1" dirty="0"/>
              <a:t>создание условий обеспечивающих развитие, обучение и воспитание детей с ярко выраженной познавательной направленностью, высоким уровнем умственного развития, или иной направленности одаренности.</a:t>
            </a:r>
          </a:p>
          <a:p>
            <a:pPr marL="18000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1006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16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Aharoni" pitchFamily="2" charset="-79"/>
              </a:rPr>
              <a:t>Работа  коллектива ДОУ направлена на: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33" y="1916832"/>
            <a:ext cx="9036496" cy="5229200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/>
              <a:t>выявление,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оддержку,</a:t>
            </a:r>
          </a:p>
          <a:p>
            <a:r>
              <a:rPr lang="ru-RU" sz="2800" dirty="0"/>
              <a:t>р</a:t>
            </a:r>
            <a:r>
              <a:rPr lang="ru-RU" sz="2800" dirty="0" smtClean="0"/>
              <a:t>азвитие одаренных дошкольников.</a:t>
            </a:r>
          </a:p>
          <a:p>
            <a:endParaRPr lang="ru-RU" sz="2800" dirty="0"/>
          </a:p>
        </p:txBody>
      </p:sp>
      <p:sp>
        <p:nvSpPr>
          <p:cNvPr id="6" name="Объект 7"/>
          <p:cNvSpPr txBox="1">
            <a:spLocks/>
          </p:cNvSpPr>
          <p:nvPr/>
        </p:nvSpPr>
        <p:spPr>
          <a:xfrm>
            <a:off x="0" y="1916832"/>
            <a:ext cx="9036496" cy="52292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22000">
                <a:srgbClr val="E3F4D2"/>
              </a:gs>
              <a:gs pos="100000">
                <a:srgbClr val="E6FA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выявление,</a:t>
            </a:r>
          </a:p>
          <a:p>
            <a:r>
              <a:rPr lang="ru-RU" sz="2800" dirty="0" smtClean="0"/>
              <a:t>поддержку,</a:t>
            </a:r>
          </a:p>
          <a:p>
            <a:r>
              <a:rPr lang="ru-RU" sz="2800" dirty="0" smtClean="0"/>
              <a:t>развитие одаренных дошкольников.</a:t>
            </a:r>
          </a:p>
          <a:p>
            <a:endParaRPr lang="ru-R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77680"/>
            <a:ext cx="3186065" cy="240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Users\Админ\Desktop\Безымянный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977680"/>
            <a:ext cx="3167875" cy="2403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3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Специфические способности: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ru-RU" sz="2800" b="1" i="1" dirty="0" smtClean="0"/>
              <a:t>Общие способности,</a:t>
            </a:r>
            <a:r>
              <a:rPr lang="ru-RU" sz="2800" dirty="0" smtClean="0"/>
              <a:t> которыми определяются успехи человека в самых различных видах деятельности и общения. </a:t>
            </a:r>
          </a:p>
          <a:p>
            <a:pPr lvl="0" algn="just"/>
            <a:r>
              <a:rPr lang="ru-RU" sz="2800" dirty="0" smtClean="0"/>
              <a:t>Общие способности составляют две группы – </a:t>
            </a:r>
            <a:r>
              <a:rPr lang="ru-RU" sz="2800" b="1" i="1" dirty="0" smtClean="0"/>
              <a:t>познавательные и практические.</a:t>
            </a:r>
            <a:r>
              <a:rPr lang="ru-RU" sz="2800" dirty="0" smtClean="0"/>
              <a:t>  </a:t>
            </a:r>
          </a:p>
          <a:p>
            <a:pPr marL="0" indent="0" algn="just">
              <a:buNone/>
            </a:pPr>
            <a:r>
              <a:rPr lang="ru-RU" sz="2800" b="1" i="1" dirty="0"/>
              <a:t>К познавательным способностям</a:t>
            </a:r>
            <a:r>
              <a:rPr lang="ru-RU" sz="2800" dirty="0"/>
              <a:t> относят, в первую очередь, сенсорные, интеллектуальные и творческие. </a:t>
            </a:r>
          </a:p>
          <a:p>
            <a:pPr marL="0" lv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259632" cy="121487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4908922"/>
            <a:ext cx="2376264" cy="183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3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Практические способности </a:t>
            </a: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дошкольников: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68000" algn="just"/>
            <a:r>
              <a:rPr lang="ru-RU" b="1" dirty="0"/>
              <a:t> </a:t>
            </a:r>
            <a:r>
              <a:rPr lang="ru-RU" sz="2800" b="1" dirty="0" smtClean="0"/>
              <a:t>организаторские</a:t>
            </a:r>
            <a:r>
              <a:rPr lang="ru-RU" sz="2800" b="1" dirty="0"/>
              <a:t>,</a:t>
            </a:r>
          </a:p>
          <a:p>
            <a:pPr marL="468000" algn="just"/>
            <a:r>
              <a:rPr lang="ru-RU" sz="2800" b="1" dirty="0"/>
              <a:t> </a:t>
            </a:r>
            <a:r>
              <a:rPr lang="ru-RU" sz="2800" b="1" dirty="0" smtClean="0"/>
              <a:t>конструктивно-технические.</a:t>
            </a: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       В </a:t>
            </a:r>
            <a:r>
              <a:rPr lang="ru-RU" sz="2800" dirty="0"/>
              <a:t>дальнейшем, с помощью данных способностей дети усваивают такие школьные предметы, как черчение, геометрия, физика, химия, где требуется умение представить сущность процесса, строение механизма. 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</p:txBody>
      </p:sp>
      <p:pic>
        <p:nvPicPr>
          <p:cNvPr id="4" name="Picture 2" descr="C:\Users\Админ\Desktop\недел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259632" cy="1214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4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e37e5897b2ca6c657ccfe5e73e2ceb73c1a228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2344</TotalTime>
  <Words>1946</Words>
  <Application>Microsoft Office PowerPoint</Application>
  <PresentationFormat>Экран (4:3)</PresentationFormat>
  <Paragraphs>294</Paragraphs>
  <Slides>55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8" baseType="lpstr">
      <vt:lpstr>Aharoni</vt:lpstr>
      <vt:lpstr>Akrobat</vt:lpstr>
      <vt:lpstr>Akrobat ExtraBold</vt:lpstr>
      <vt:lpstr>Arial</vt:lpstr>
      <vt:lpstr>Arial Unicode MS</vt:lpstr>
      <vt:lpstr>Bookman Old Style</vt:lpstr>
      <vt:lpstr>Calibri</vt:lpstr>
      <vt:lpstr>Druk Cyr</vt:lpstr>
      <vt:lpstr>NeueMachina-Medium</vt:lpstr>
      <vt:lpstr>Times New Roman</vt:lpstr>
      <vt:lpstr>Wingdings</vt:lpstr>
      <vt:lpstr>Тема Office</vt:lpstr>
      <vt:lpstr>Acrobat Document</vt:lpstr>
      <vt:lpstr>Презентация PowerPoint</vt:lpstr>
      <vt:lpstr>ПЛАН  проведения мастер-класса, в рамках мини-проекта «Одаренные дети» (16 ноября 2023 г.) </vt:lpstr>
      <vt:lpstr>Презентация PowerPoint</vt:lpstr>
      <vt:lpstr>Создание условий для развития одаренных детей – приоритетное направление развития современного образования</vt:lpstr>
      <vt:lpstr>Основная задача национального проекта «Образование» -  </vt:lpstr>
      <vt:lpstr>Нормативные документы: </vt:lpstr>
      <vt:lpstr>Работа  коллектива ДОУ направлена на:</vt:lpstr>
      <vt:lpstr>Специфические способности:</vt:lpstr>
      <vt:lpstr>Практические способности  дошкольников:  </vt:lpstr>
      <vt:lpstr>Виды одаренности в зависимости от вида предпочитаемой деятельности</vt:lpstr>
      <vt:lpstr>Специальные способности</vt:lpstr>
      <vt:lpstr> Условия развития способностей  в дошкольном возрасте: </vt:lpstr>
      <vt:lpstr> </vt:lpstr>
      <vt:lpstr>Особенности детей,  проявляющих способности</vt:lpstr>
      <vt:lpstr>Особенности детей,  проявляющих способности</vt:lpstr>
      <vt:lpstr> Для детей :   </vt:lpstr>
      <vt:lpstr>  Для детей :  Диагностический альбом для оценки развития  познавательной деятельности ребенка   </vt:lpstr>
      <vt:lpstr> Для детей :  «Психоблиц» интерактивная программа для психолого-педагогического обследования готовности ребенка к школе </vt:lpstr>
      <vt:lpstr> Для детей :   </vt:lpstr>
      <vt:lpstr> Для педагогов  и родителей:  </vt:lpstr>
      <vt:lpstr>Диагностика готовности педагогов к  работе со способными детьми</vt:lpstr>
      <vt:lpstr>Диагностика готовности педагогов к  работе со способными детьми</vt:lpstr>
      <vt:lpstr>Презентация PowerPoint</vt:lpstr>
      <vt:lpstr>Презентация PowerPoint</vt:lpstr>
      <vt:lpstr> Этапы работы  по выстраиванию индивидуального образовательного маршрута с  детьми, проявляющими способности:  </vt:lpstr>
      <vt:lpstr> II этап  — организационный  </vt:lpstr>
      <vt:lpstr>Образовательные программы и методические  материалы для  развития способностей детей</vt:lpstr>
      <vt:lpstr>Образовательные программы и методические материалы для  развития способностей детей</vt:lpstr>
      <vt:lpstr> Настольные игры фирмы  «Корвет», «Оксва» и др.: «Собери узор», «Хамелеон», «Логическая мозаика», «Танграмм», «Монгольская игра», «Пифагор»,  «Волшебный круг» и другие. </vt:lpstr>
      <vt:lpstr>Игровые комплекты «Пертра» (Pertra), «Приоритет», «Дары Фрёбеля». Наборы психолога.</vt:lpstr>
      <vt:lpstr> «Внимание, память, логика» для развития мышления </vt:lpstr>
      <vt:lpstr>Личностные проблемы  способных детей:</vt:lpstr>
      <vt:lpstr> Развитие внимания и эмоционально-волевой сферы детей 4-6 лет. Разработки занятий, диагн. и дид. материалы/сост. Ю. Е. Веприцкая. – Волгоград: Учитель. – 2016г. </vt:lpstr>
      <vt:lpstr>III этап  — деятельностный  </vt:lpstr>
      <vt:lpstr>Индивидуальный  </vt:lpstr>
      <vt:lpstr> </vt:lpstr>
      <vt:lpstr> </vt:lpstr>
      <vt:lpstr> </vt:lpstr>
      <vt:lpstr> «Сопровождение ребенка, имеющего незаурядные интеллектуальные способности» </vt:lpstr>
      <vt:lpstr> «Сопровождение ребенка, имеющего незаурядные интеллектуальные способности» </vt:lpstr>
      <vt:lpstr> «Сопровождение ребенка, имеющего незаурядные интеллектуальные способности» </vt:lpstr>
      <vt:lpstr> </vt:lpstr>
      <vt:lpstr> Содержание деятельности по психологическому сопровождению </vt:lpstr>
      <vt:lpstr> Содержание деятельности по психологическому сопровождению </vt:lpstr>
      <vt:lpstr> Содержание деятельности по психологическому сопровождению </vt:lpstr>
      <vt:lpstr> Содержание деятельности по психологическому сопровождению </vt:lpstr>
      <vt:lpstr> Содержание деятельности по психологическому сопровождению </vt:lpstr>
      <vt:lpstr> Содержание деятельности по психологическому сопровождению </vt:lpstr>
      <vt:lpstr> Содержание деятельности по психологическому сопровождению </vt:lpstr>
      <vt:lpstr> Содержание деятельности по психологическому сопровождению </vt:lpstr>
      <vt:lpstr> Содержание деятельности по психологическому сопровождению участников конкурсов </vt:lpstr>
      <vt:lpstr>Направления деятельности  педагога-психолога</vt:lpstr>
      <vt:lpstr>Психолого-педагогическое сопровождение способных детей в образовательном учреждении эффективно если:</vt:lpstr>
      <vt:lpstr>Список литературы: </vt:lpstr>
      <vt:lpstr>Спасибо за внимание!</vt:lpstr>
    </vt:vector>
  </TitlesOfParts>
  <Company>http://presentation-creation.ru/</Company>
  <LinksUpToDate>false</LinksUpToDate>
  <SharedDoc>false</SharedDoc>
  <HyperlinkBase> 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прямоугольники - шаблон презентации с сайта http://presentation-creation.ru</dc:title>
  <dc:creator>obstinate</dc:creator>
  <dc:description>Шаблон презентации с сайта http://presentation-creation.ru/</dc:description>
  <cp:lastModifiedBy>Admen</cp:lastModifiedBy>
  <cp:revision>215</cp:revision>
  <dcterms:created xsi:type="dcterms:W3CDTF">2017-08-27T14:21:36Z</dcterms:created>
  <dcterms:modified xsi:type="dcterms:W3CDTF">2023-11-20T11:52:49Z</dcterms:modified>
</cp:coreProperties>
</file>